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82"/>
  </p:notesMasterIdLst>
  <p:sldIdLst>
    <p:sldId id="261" r:id="rId2"/>
    <p:sldId id="553" r:id="rId3"/>
    <p:sldId id="465" r:id="rId4"/>
    <p:sldId id="375" r:id="rId5"/>
    <p:sldId id="376" r:id="rId6"/>
    <p:sldId id="377" r:id="rId7"/>
    <p:sldId id="378" r:id="rId8"/>
    <p:sldId id="396" r:id="rId9"/>
    <p:sldId id="397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66" r:id="rId18"/>
    <p:sldId id="475" r:id="rId19"/>
    <p:sldId id="451" r:id="rId20"/>
    <p:sldId id="448" r:id="rId21"/>
    <p:sldId id="452" r:id="rId22"/>
    <p:sldId id="449" r:id="rId23"/>
    <p:sldId id="470" r:id="rId24"/>
    <p:sldId id="453" r:id="rId25"/>
    <p:sldId id="454" r:id="rId26"/>
    <p:sldId id="455" r:id="rId27"/>
    <p:sldId id="456" r:id="rId28"/>
    <p:sldId id="472" r:id="rId29"/>
    <p:sldId id="473" r:id="rId30"/>
    <p:sldId id="474" r:id="rId31"/>
    <p:sldId id="460" r:id="rId32"/>
    <p:sldId id="461" r:id="rId33"/>
    <p:sldId id="463" r:id="rId34"/>
    <p:sldId id="464" r:id="rId35"/>
    <p:sldId id="467" r:id="rId36"/>
    <p:sldId id="471" r:id="rId37"/>
    <p:sldId id="477" r:id="rId38"/>
    <p:sldId id="525" r:id="rId39"/>
    <p:sldId id="528" r:id="rId40"/>
    <p:sldId id="501" r:id="rId41"/>
    <p:sldId id="505" r:id="rId42"/>
    <p:sldId id="532" r:id="rId43"/>
    <p:sldId id="506" r:id="rId44"/>
    <p:sldId id="508" r:id="rId45"/>
    <p:sldId id="509" r:id="rId46"/>
    <p:sldId id="510" r:id="rId47"/>
    <p:sldId id="514" r:id="rId48"/>
    <p:sldId id="515" r:id="rId49"/>
    <p:sldId id="518" r:id="rId50"/>
    <p:sldId id="519" r:id="rId51"/>
    <p:sldId id="520" r:id="rId52"/>
    <p:sldId id="533" r:id="rId53"/>
    <p:sldId id="497" r:id="rId54"/>
    <p:sldId id="534" r:id="rId55"/>
    <p:sldId id="535" r:id="rId56"/>
    <p:sldId id="536" r:id="rId57"/>
    <p:sldId id="523" r:id="rId58"/>
    <p:sldId id="522" r:id="rId59"/>
    <p:sldId id="521" r:id="rId60"/>
    <p:sldId id="500" r:id="rId61"/>
    <p:sldId id="496" r:id="rId62"/>
    <p:sldId id="498" r:id="rId63"/>
    <p:sldId id="499" r:id="rId64"/>
    <p:sldId id="524" r:id="rId65"/>
    <p:sldId id="538" r:id="rId66"/>
    <p:sldId id="527" r:id="rId67"/>
    <p:sldId id="540" r:id="rId68"/>
    <p:sldId id="541" r:id="rId69"/>
    <p:sldId id="542" r:id="rId70"/>
    <p:sldId id="537" r:id="rId71"/>
    <p:sldId id="512" r:id="rId72"/>
    <p:sldId id="543" r:id="rId73"/>
    <p:sldId id="544" r:id="rId74"/>
    <p:sldId id="513" r:id="rId75"/>
    <p:sldId id="548" r:id="rId76"/>
    <p:sldId id="549" r:id="rId77"/>
    <p:sldId id="550" r:id="rId78"/>
    <p:sldId id="552" r:id="rId79"/>
    <p:sldId id="551" r:id="rId80"/>
    <p:sldId id="365" r:id="rId81"/>
  </p:sldIdLst>
  <p:sldSz cx="12192000" cy="7618413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onsolas" panose="020B0609020204030204" pitchFamily="49" charset="0"/>
      <p:regular r:id="rId87"/>
      <p:bold r:id="rId88"/>
      <p:italic r:id="rId89"/>
      <p:boldItalic r:id="rId90"/>
    </p:embeddedFont>
    <p:embeddedFont>
      <p:font typeface="HY견고딕" panose="02030600000101010101" pitchFamily="18" charset="-127"/>
      <p:regular r:id="rId91"/>
    </p:embeddedFont>
    <p:embeddedFont>
      <p:font typeface="맑은 고딕" panose="020B0503020000020004" pitchFamily="50" charset="-127"/>
      <p:regular r:id="rId92"/>
      <p:bold r:id="rId93"/>
    </p:embeddedFont>
    <p:embeddedFont>
      <p:font typeface="맑은 고딕" panose="020B0503020000020004" pitchFamily="50" charset="-127"/>
      <p:regular r:id="rId92"/>
      <p:bold r:id="rId9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FF6"/>
    <a:srgbClr val="45A1F5"/>
    <a:srgbClr val="84C1F8"/>
    <a:srgbClr val="095CA7"/>
    <a:srgbClr val="AFD7FB"/>
    <a:srgbClr val="88C3F8"/>
    <a:srgbClr val="B7DBFB"/>
    <a:srgbClr val="E4E4E4"/>
    <a:srgbClr val="45A2F7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>
      <p:cViewPr varScale="1">
        <p:scale>
          <a:sx n="103" d="100"/>
          <a:sy n="103" d="100"/>
        </p:scale>
        <p:origin x="624" y="102"/>
      </p:cViewPr>
      <p:guideLst>
        <p:guide pos="3840"/>
        <p:guide orient="horz" pos="24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2310" y="-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8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6D64D-1F79-4303-B563-601D4D23C115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D2C32-A05F-448B-B857-3A755CB737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3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8850" y="1143000"/>
            <a:ext cx="49403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D2C32-A05F-448B-B857-3A755CB7378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54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46810"/>
            <a:ext cx="9144000" cy="265233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1431"/>
            <a:ext cx="9144000" cy="183935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42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1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05610"/>
            <a:ext cx="2628900" cy="645625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05610"/>
            <a:ext cx="7734300" cy="645625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12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99314"/>
            <a:ext cx="10515600" cy="316904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98342"/>
            <a:ext cx="10515600" cy="16665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5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28050"/>
            <a:ext cx="5181600" cy="48338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28050"/>
            <a:ext cx="5181600" cy="48338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2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05611"/>
            <a:ext cx="10515600" cy="147254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67570"/>
            <a:ext cx="5157787" cy="9152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782837"/>
            <a:ext cx="5157787" cy="40931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67570"/>
            <a:ext cx="5183188" cy="9152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82837"/>
            <a:ext cx="5183188" cy="40931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86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6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7894"/>
            <a:ext cx="3932237" cy="17776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96911"/>
            <a:ext cx="6172200" cy="54140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85524"/>
            <a:ext cx="3932237" cy="423421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7894"/>
            <a:ext cx="3932237" cy="17776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96911"/>
            <a:ext cx="6172200" cy="541401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85524"/>
            <a:ext cx="3932237" cy="423421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6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5611"/>
            <a:ext cx="10515600" cy="1472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28050"/>
            <a:ext cx="10515600" cy="4833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061141"/>
            <a:ext cx="2743200" cy="40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633537A9-2C33-4E92-BA50-59CBD782C427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061141"/>
            <a:ext cx="4114800" cy="40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061141"/>
            <a:ext cx="2743200" cy="40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2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naver.com/item/sise_day.nhn?code=005930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data.go.kr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sselofgod/Python_Lecture_Note/tree/master/Data_analysis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vesselofgod/Python_Lecture_Note/tree/master/Data_analysis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368" y="2131219"/>
            <a:ext cx="7168396" cy="21041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endParaRPr lang="en-US" altLang="ko-KR" sz="44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spc="-3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세종과고</a:t>
            </a:r>
            <a:r>
              <a:rPr lang="ko-KR" altLang="en-US" sz="4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중간고사 대비</a:t>
            </a:r>
            <a:endParaRPr lang="en-US" altLang="ko-KR" sz="44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자유형 12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83432" y="5393382"/>
            <a:ext cx="4824535" cy="946454"/>
            <a:chOff x="551383" y="544558"/>
            <a:chExt cx="2848940" cy="574294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51383" y="544558"/>
              <a:ext cx="0" cy="574294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02780" y="635983"/>
              <a:ext cx="2432879" cy="22410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endParaRPr lang="ko-KR" altLang="en-US" sz="30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5486" y="961115"/>
              <a:ext cx="2774837" cy="11952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026" name="Picture 2" descr="https://kr.seaicons.com/wp-content/uploads/2015/07/Other-python-icon.png">
            <a:extLst>
              <a:ext uri="{FF2B5EF4-FFF2-40B4-BE49-F238E27FC236}">
                <a16:creationId xmlns:a16="http://schemas.microsoft.com/office/drawing/2014/main" id="{B49B8043-2F7B-400C-B6FF-C4E7CCC7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772576"/>
            <a:ext cx="3604192" cy="36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3243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Creating an instance of  a class-3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D6A97B-E006-4018-9258-9192A31B3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1097154"/>
            <a:ext cx="8676964" cy="61324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529D7A8-D497-47F5-B53C-C0DB78BEBF0D}"/>
              </a:ext>
            </a:extLst>
          </p:cNvPr>
          <p:cNvSpPr/>
          <p:nvPr/>
        </p:nvSpPr>
        <p:spPr>
          <a:xfrm>
            <a:off x="5303912" y="4205250"/>
            <a:ext cx="7404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News Cycle"/>
              </a:rPr>
              <a:t>파이썬 </a:t>
            </a:r>
            <a:r>
              <a:rPr lang="en-US" altLang="ko-KR" b="1" dirty="0">
                <a:latin typeface="News Cycle"/>
              </a:rPr>
              <a:t>method</a:t>
            </a:r>
            <a:r>
              <a:rPr lang="ko-KR" altLang="en-US" b="1" dirty="0">
                <a:latin typeface="News Cycle"/>
              </a:rPr>
              <a:t>는 항상 첫 번째 파라미터로</a:t>
            </a:r>
            <a:r>
              <a:rPr lang="ko-KR" altLang="en-US" b="1" dirty="0">
                <a:solidFill>
                  <a:srgbClr val="777777"/>
                </a:solidFill>
                <a:latin typeface="News Cycle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News Cycle"/>
              </a:rPr>
              <a:t>self</a:t>
            </a:r>
            <a:r>
              <a:rPr lang="en-US" altLang="ko-KR" b="1" dirty="0">
                <a:solidFill>
                  <a:srgbClr val="777777"/>
                </a:solidFill>
                <a:latin typeface="News Cycle"/>
              </a:rPr>
              <a:t> </a:t>
            </a:r>
            <a:r>
              <a:rPr lang="ko-KR" altLang="en-US" b="1" dirty="0">
                <a:solidFill>
                  <a:srgbClr val="777777"/>
                </a:solidFill>
                <a:latin typeface="News Cycle"/>
              </a:rPr>
              <a:t>사용</a:t>
            </a:r>
            <a:endParaRPr lang="en-US" altLang="ko-KR" b="1" dirty="0">
              <a:solidFill>
                <a:srgbClr val="777777"/>
              </a:solidFill>
              <a:latin typeface="News Cycl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News Cycle"/>
              </a:rPr>
              <a:t>인자가 </a:t>
            </a:r>
            <a:r>
              <a:rPr lang="ko-KR" altLang="en-US" b="1" dirty="0" err="1">
                <a:latin typeface="News Cycle"/>
              </a:rPr>
              <a:t>필요없을</a:t>
            </a:r>
            <a:r>
              <a:rPr lang="ko-KR" altLang="en-US" b="1" dirty="0">
                <a:latin typeface="News Cycle"/>
              </a:rPr>
              <a:t> 때에도 </a:t>
            </a:r>
            <a:r>
              <a:rPr lang="en-US" altLang="ko-KR" b="1" dirty="0">
                <a:latin typeface="News Cycle"/>
              </a:rPr>
              <a:t>self</a:t>
            </a:r>
            <a:r>
              <a:rPr lang="ko-KR" altLang="en-US" b="1" dirty="0">
                <a:latin typeface="News Cycle"/>
              </a:rPr>
              <a:t>는 사용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News Cycle"/>
              </a:rPr>
              <a:t>클래스의 </a:t>
            </a:r>
            <a:r>
              <a:rPr lang="en-US" altLang="ko-KR" b="1" dirty="0">
                <a:latin typeface="News Cycle"/>
              </a:rPr>
              <a:t>attribute</a:t>
            </a:r>
            <a:r>
              <a:rPr lang="ko-KR" altLang="en-US" b="1" dirty="0">
                <a:latin typeface="News Cycle"/>
              </a:rPr>
              <a:t>는 내부에서 </a:t>
            </a:r>
            <a:r>
              <a:rPr lang="ko-KR" altLang="en-US" b="1" dirty="0" err="1">
                <a:latin typeface="News Cycle"/>
              </a:rPr>
              <a:t>접근시</a:t>
            </a:r>
            <a:r>
              <a:rPr lang="en-US" altLang="ko-KR" b="1" dirty="0">
                <a:latin typeface="News Cycle"/>
              </a:rPr>
              <a:t>,</a:t>
            </a:r>
            <a:r>
              <a:rPr lang="en-US" altLang="ko-KR" b="1" dirty="0">
                <a:solidFill>
                  <a:srgbClr val="777777"/>
                </a:solidFill>
                <a:latin typeface="News Cycle"/>
              </a:rPr>
              <a:t> </a:t>
            </a:r>
            <a:r>
              <a:rPr lang="en-US" altLang="ko-KR" b="1" dirty="0" err="1">
                <a:solidFill>
                  <a:srgbClr val="FF0000"/>
                </a:solidFill>
                <a:latin typeface="News Cycle"/>
              </a:rPr>
              <a:t>self.attribute</a:t>
            </a:r>
            <a:r>
              <a:rPr lang="ko-KR" altLang="en-US" b="1" dirty="0">
                <a:latin typeface="News Cycle"/>
              </a:rPr>
              <a:t>명 으로 접근</a:t>
            </a:r>
            <a:endParaRPr lang="ko-KR" altLang="en-US" b="1" i="0" dirty="0">
              <a:effectLst/>
              <a:latin typeface="News Cycl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F5632A-B1E6-41CF-B9B6-0739524D6D65}"/>
              </a:ext>
            </a:extLst>
          </p:cNvPr>
          <p:cNvSpPr/>
          <p:nvPr/>
        </p:nvSpPr>
        <p:spPr>
          <a:xfrm>
            <a:off x="5519936" y="6257478"/>
            <a:ext cx="2945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News Cycle"/>
              </a:rPr>
              <a:t>Self</a:t>
            </a:r>
            <a:r>
              <a:rPr lang="en-US" altLang="ko-KR" b="1" dirty="0">
                <a:latin typeface="News Cycle"/>
              </a:rPr>
              <a:t>  : </a:t>
            </a:r>
            <a:r>
              <a:rPr lang="ko-KR" altLang="en-US" b="1" dirty="0">
                <a:latin typeface="News Cycle"/>
              </a:rPr>
              <a:t>현재의 객체를 나타냄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756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Creating an instance of  a class-4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ADE8DB-637F-4C5F-9DB7-4799B8CD4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1716144"/>
            <a:ext cx="9674789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Adding a method to a class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368CDE-9BCE-464B-B45E-D060CB692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42" y="1040019"/>
            <a:ext cx="9478716" cy="62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3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Calling a method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A28DF4-4674-4094-974E-0D2B80068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62" y="977760"/>
            <a:ext cx="9396892" cy="64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Print a instance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A8C55-283D-4148-A6B4-A6A24B1DE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95" y="1263876"/>
            <a:ext cx="9389610" cy="573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Adding __str__ method to class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1FB94E-AF01-4FAE-9311-860B648C1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08" y="1076914"/>
            <a:ext cx="9217024" cy="62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11989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Operator Overloading!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039001-8A26-437C-9778-0691772B7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028548"/>
            <a:ext cx="9492030" cy="63874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82F8275-37A4-427C-80CD-969C784781B4}"/>
              </a:ext>
            </a:extLst>
          </p:cNvPr>
          <p:cNvSpPr/>
          <p:nvPr/>
        </p:nvSpPr>
        <p:spPr>
          <a:xfrm>
            <a:off x="7248128" y="3809206"/>
            <a:ext cx="611384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Operator Overloading!</a:t>
            </a:r>
          </a:p>
        </p:txBody>
      </p:sp>
    </p:spTree>
    <p:extLst>
      <p:ext uri="{BB962C8B-B14F-4D97-AF65-F5344CB8AC3E}">
        <p14:creationId xmlns:p14="http://schemas.microsoft.com/office/powerpoint/2010/main" val="75590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11989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Destructor (</a:t>
            </a:r>
            <a:r>
              <a:rPr lang="ko-KR" altLang="en-US" sz="3000" dirty="0" err="1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소멸자</a:t>
            </a:r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0D114D-94EA-43F8-AFE3-9D55B3486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630419"/>
            <a:ext cx="6832377" cy="32225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49B4E3-84B2-47EF-9394-EA71BF63B0F2}"/>
              </a:ext>
            </a:extLst>
          </p:cNvPr>
          <p:cNvSpPr/>
          <p:nvPr/>
        </p:nvSpPr>
        <p:spPr>
          <a:xfrm>
            <a:off x="3093415" y="5359946"/>
            <a:ext cx="62728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b="1" dirty="0">
                <a:latin typeface="Apple SD Gothic Neo"/>
              </a:rPr>
              <a:t>객체가 소멸될 때 자동으로 발생하는 메소드</a:t>
            </a:r>
            <a:r>
              <a:rPr lang="en-US" altLang="ko-KR" sz="2300" b="1" dirty="0">
                <a:latin typeface="Apple SD Gothic Neo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b="1" dirty="0">
                <a:latin typeface="Apple SD Gothic Neo"/>
              </a:rPr>
              <a:t>다른 언어에선 더욱 더 중요함</a:t>
            </a:r>
            <a:r>
              <a:rPr lang="en-US" altLang="ko-KR" sz="2300" b="1" dirty="0">
                <a:latin typeface="Apple SD Gothic Neo"/>
              </a:rPr>
              <a:t>.</a:t>
            </a:r>
            <a:endParaRPr lang="ko-KR" alt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349501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11989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Constructor</a:t>
            </a:r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Destructor </a:t>
            </a:r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호출순서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49B4E3-84B2-47EF-9394-EA71BF63B0F2}"/>
              </a:ext>
            </a:extLst>
          </p:cNvPr>
          <p:cNvSpPr/>
          <p:nvPr/>
        </p:nvSpPr>
        <p:spPr>
          <a:xfrm>
            <a:off x="1307468" y="1953943"/>
            <a:ext cx="9864175" cy="398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b="1" dirty="0">
                <a:latin typeface="Apple SD Gothic Neo"/>
              </a:rPr>
              <a:t>클래스 </a:t>
            </a:r>
            <a:r>
              <a:rPr lang="en-US" altLang="ko-KR" sz="2300" b="1" dirty="0">
                <a:latin typeface="Apple SD Gothic Neo"/>
              </a:rPr>
              <a:t>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b="1" dirty="0">
                <a:latin typeface="Apple SD Gothic Neo"/>
              </a:rPr>
              <a:t>클래스 </a:t>
            </a:r>
            <a:r>
              <a:rPr lang="en-US" altLang="ko-KR" sz="2300" b="1" dirty="0">
                <a:latin typeface="Apple SD Gothic Neo"/>
              </a:rPr>
              <a:t>1</a:t>
            </a:r>
            <a:r>
              <a:rPr lang="ko-KR" altLang="en-US" sz="2300" b="1" dirty="0">
                <a:latin typeface="Apple SD Gothic Neo"/>
              </a:rPr>
              <a:t>을 부모로 가지는 클래스 </a:t>
            </a:r>
            <a:r>
              <a:rPr lang="en-US" altLang="ko-KR" sz="2300" b="1" dirty="0">
                <a:latin typeface="Apple SD Gothic Neo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b="1" dirty="0">
                <a:latin typeface="Apple SD Gothic Neo"/>
              </a:rPr>
              <a:t>클래스 </a:t>
            </a:r>
            <a:r>
              <a:rPr lang="en-US" altLang="ko-KR" sz="2300" b="1" dirty="0">
                <a:latin typeface="Apple SD Gothic Neo"/>
              </a:rPr>
              <a:t>2</a:t>
            </a:r>
            <a:r>
              <a:rPr lang="ko-KR" altLang="en-US" sz="2300" b="1" dirty="0">
                <a:latin typeface="Apple SD Gothic Neo"/>
              </a:rPr>
              <a:t>를 부모로 가지는 클래스 </a:t>
            </a:r>
            <a:r>
              <a:rPr lang="en-US" altLang="ko-KR" sz="2300" b="1" dirty="0">
                <a:latin typeface="Apple SD Gothic Neo"/>
              </a:rPr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300" b="1" dirty="0">
              <a:latin typeface="Apple SD Gothic Ne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b="1" dirty="0">
                <a:latin typeface="Apple SD Gothic Neo"/>
              </a:rPr>
              <a:t>만약 클래스 </a:t>
            </a:r>
            <a:r>
              <a:rPr lang="en-US" altLang="ko-KR" sz="2300" b="1" dirty="0">
                <a:latin typeface="Apple SD Gothic Neo"/>
              </a:rPr>
              <a:t>3</a:t>
            </a:r>
            <a:r>
              <a:rPr lang="ko-KR" altLang="en-US" sz="2300" b="1" dirty="0">
                <a:latin typeface="Apple SD Gothic Neo"/>
              </a:rPr>
              <a:t>을 생성하고 지우면 </a:t>
            </a:r>
            <a:r>
              <a:rPr lang="en-US" altLang="ko-KR" sz="2300" b="1" dirty="0">
                <a:latin typeface="Apple SD Gothic Neo"/>
              </a:rPr>
              <a:t>constructor</a:t>
            </a:r>
            <a:r>
              <a:rPr lang="ko-KR" altLang="en-US" sz="2300" b="1" dirty="0">
                <a:latin typeface="Apple SD Gothic Neo"/>
              </a:rPr>
              <a:t>와 </a:t>
            </a:r>
            <a:r>
              <a:rPr lang="en-US" altLang="ko-KR" sz="2300" b="1" dirty="0">
                <a:latin typeface="Apple SD Gothic Neo"/>
              </a:rPr>
              <a:t>destructor</a:t>
            </a:r>
            <a:r>
              <a:rPr lang="ko-KR" altLang="en-US" sz="2300" b="1" dirty="0">
                <a:latin typeface="Apple SD Gothic Neo"/>
              </a:rPr>
              <a:t>의 호출순서는</a:t>
            </a:r>
            <a:r>
              <a:rPr lang="en-US" altLang="ko-KR" sz="2300" b="1" dirty="0">
                <a:latin typeface="Apple SD Gothic Neo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300" b="1" dirty="0">
              <a:latin typeface="Apple SD Gothic Ne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300" b="1" dirty="0">
                <a:latin typeface="Apple SD Gothic Neo"/>
              </a:rPr>
              <a:t>1. </a:t>
            </a:r>
            <a:r>
              <a:rPr lang="ko-KR" altLang="en-US" sz="2300" b="1" dirty="0">
                <a:latin typeface="Apple SD Gothic Neo"/>
              </a:rPr>
              <a:t>둘 다 부모 클래스 먼저</a:t>
            </a:r>
            <a:endParaRPr lang="en-US" altLang="ko-KR" sz="2300" b="1" dirty="0">
              <a:latin typeface="Apple SD Gothic Ne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300" b="1" dirty="0">
                <a:latin typeface="Apple SD Gothic Neo"/>
              </a:rPr>
              <a:t>2. </a:t>
            </a:r>
            <a:r>
              <a:rPr lang="ko-KR" altLang="en-US" sz="2300" b="1" dirty="0">
                <a:latin typeface="Apple SD Gothic Neo"/>
              </a:rPr>
              <a:t>생성자는 </a:t>
            </a:r>
            <a:r>
              <a:rPr lang="ko-KR" altLang="en-US" sz="2300" b="1" dirty="0" err="1">
                <a:latin typeface="Apple SD Gothic Neo"/>
              </a:rPr>
              <a:t>부모먼저</a:t>
            </a:r>
            <a:r>
              <a:rPr lang="en-US" altLang="ko-KR" sz="2300" b="1" dirty="0">
                <a:latin typeface="Apple SD Gothic Neo"/>
              </a:rPr>
              <a:t>, </a:t>
            </a:r>
            <a:r>
              <a:rPr lang="ko-KR" altLang="en-US" sz="2300" b="1" dirty="0">
                <a:latin typeface="Apple SD Gothic Neo"/>
              </a:rPr>
              <a:t>소멸자는 자식 먼저</a:t>
            </a:r>
            <a:endParaRPr lang="en-US" altLang="ko-KR" sz="2300" b="1" dirty="0">
              <a:latin typeface="Apple SD Gothic Ne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300" b="1" dirty="0">
                <a:latin typeface="Apple SD Gothic Neo"/>
              </a:rPr>
              <a:t>3. </a:t>
            </a:r>
            <a:r>
              <a:rPr lang="ko-KR" altLang="en-US" sz="2300" b="1" dirty="0">
                <a:latin typeface="Apple SD Gothic Neo"/>
              </a:rPr>
              <a:t>생성자는 자식 먼저</a:t>
            </a:r>
            <a:r>
              <a:rPr lang="en-US" altLang="ko-KR" sz="2300" b="1" dirty="0">
                <a:latin typeface="Apple SD Gothic Neo"/>
              </a:rPr>
              <a:t>, </a:t>
            </a:r>
            <a:r>
              <a:rPr lang="ko-KR" altLang="en-US" sz="2300" b="1" dirty="0">
                <a:latin typeface="Apple SD Gothic Neo"/>
              </a:rPr>
              <a:t>소멸자는 부모 먼저</a:t>
            </a:r>
            <a:endParaRPr lang="en-US" altLang="ko-KR" sz="2300" b="1" dirty="0">
              <a:latin typeface="Apple SD Gothic Ne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300" b="1" dirty="0">
                <a:latin typeface="Apple SD Gothic Neo"/>
              </a:rPr>
              <a:t>4. </a:t>
            </a:r>
            <a:r>
              <a:rPr lang="ko-KR" altLang="en-US" sz="2300" b="1" dirty="0">
                <a:latin typeface="Apple SD Gothic Neo"/>
              </a:rPr>
              <a:t>둘 다 자식 먼저</a:t>
            </a:r>
            <a:endParaRPr lang="en-US" altLang="ko-KR" sz="2300" b="1" dirty="0">
              <a:latin typeface="Apple SD Gothic Ne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300" b="1" dirty="0">
                <a:latin typeface="Apple SD Gothic Neo"/>
              </a:rPr>
              <a:t>5. </a:t>
            </a:r>
            <a:r>
              <a:rPr lang="ko-KR" altLang="en-US" sz="2300" b="1" dirty="0">
                <a:latin typeface="Apple SD Gothic Neo"/>
              </a:rPr>
              <a:t>모르겠다</a:t>
            </a:r>
            <a:r>
              <a:rPr lang="en-US" altLang="ko-KR" sz="2300" b="1" dirty="0">
                <a:latin typeface="Apple SD Gothic Neo"/>
              </a:rPr>
              <a:t>..</a:t>
            </a:r>
            <a:r>
              <a:rPr lang="ko-KR" altLang="en-US" sz="2300" b="1" dirty="0" err="1">
                <a:latin typeface="Apple SD Gothic Neo"/>
              </a:rPr>
              <a:t>ㅠㅠ</a:t>
            </a:r>
            <a:endParaRPr lang="ko-KR" alt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36016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Creating an instance of  a class-2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80A8F8-12E6-4351-A484-B10036704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6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7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76951" y="1562394"/>
            <a:ext cx="6008681" cy="689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프레젠테이션에서 슬라이드가 미치는 영향은</a:t>
            </a:r>
            <a:r>
              <a:rPr lang="en-US" altLang="ko-KR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8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51584" y="1079291"/>
            <a:ext cx="10218600" cy="3531066"/>
            <a:chOff x="1973400" y="438548"/>
            <a:chExt cx="10218600" cy="3178621"/>
          </a:xfrm>
        </p:grpSpPr>
        <p:sp>
          <p:nvSpPr>
            <p:cNvPr id="3" name="직사각형 2"/>
            <p:cNvSpPr/>
            <p:nvPr/>
          </p:nvSpPr>
          <p:spPr>
            <a:xfrm>
              <a:off x="5879976" y="438548"/>
              <a:ext cx="6312024" cy="756697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5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객체 요약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73400" y="438548"/>
              <a:ext cx="3906576" cy="3178621"/>
            </a:xfrm>
            <a:custGeom>
              <a:avLst/>
              <a:gdLst>
                <a:gd name="connsiteX0" fmla="*/ 0 w 6312024"/>
                <a:gd name="connsiteY0" fmla="*/ 0 h 756697"/>
                <a:gd name="connsiteX1" fmla="*/ 6312024 w 6312024"/>
                <a:gd name="connsiteY1" fmla="*/ 0 h 756697"/>
                <a:gd name="connsiteX2" fmla="*/ 6312024 w 6312024"/>
                <a:gd name="connsiteY2" fmla="*/ 756697 h 756697"/>
                <a:gd name="connsiteX3" fmla="*/ 0 w 6312024"/>
                <a:gd name="connsiteY3" fmla="*/ 756697 h 756697"/>
                <a:gd name="connsiteX4" fmla="*/ 0 w 6312024"/>
                <a:gd name="connsiteY4" fmla="*/ 0 h 756697"/>
                <a:gd name="connsiteX0" fmla="*/ 0 w 6312024"/>
                <a:gd name="connsiteY0" fmla="*/ 0 h 3178621"/>
                <a:gd name="connsiteX1" fmla="*/ 6312024 w 6312024"/>
                <a:gd name="connsiteY1" fmla="*/ 0 h 3178621"/>
                <a:gd name="connsiteX2" fmla="*/ 6312024 w 6312024"/>
                <a:gd name="connsiteY2" fmla="*/ 756697 h 3178621"/>
                <a:gd name="connsiteX3" fmla="*/ 2471351 w 6312024"/>
                <a:gd name="connsiteY3" fmla="*/ 3178621 h 3178621"/>
                <a:gd name="connsiteX4" fmla="*/ 0 w 6312024"/>
                <a:gd name="connsiteY4" fmla="*/ 0 h 3178621"/>
                <a:gd name="connsiteX0" fmla="*/ 0 w 3906576"/>
                <a:gd name="connsiteY0" fmla="*/ 3072714 h 3178621"/>
                <a:gd name="connsiteX1" fmla="*/ 3906576 w 3906576"/>
                <a:gd name="connsiteY1" fmla="*/ 0 h 3178621"/>
                <a:gd name="connsiteX2" fmla="*/ 3906576 w 3906576"/>
                <a:gd name="connsiteY2" fmla="*/ 756697 h 3178621"/>
                <a:gd name="connsiteX3" fmla="*/ 65903 w 3906576"/>
                <a:gd name="connsiteY3" fmla="*/ 3178621 h 3178621"/>
                <a:gd name="connsiteX4" fmla="*/ 0 w 3906576"/>
                <a:gd name="connsiteY4" fmla="*/ 3072714 h 317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576" h="3178621">
                  <a:moveTo>
                    <a:pt x="0" y="3072714"/>
                  </a:moveTo>
                  <a:lnTo>
                    <a:pt x="3906576" y="0"/>
                  </a:lnTo>
                  <a:lnTo>
                    <a:pt x="3906576" y="756697"/>
                  </a:lnTo>
                  <a:lnTo>
                    <a:pt x="65903" y="3178621"/>
                  </a:lnTo>
                  <a:lnTo>
                    <a:pt x="0" y="3072714"/>
                  </a:lnTo>
                  <a:close/>
                </a:path>
              </a:pathLst>
            </a:custGeom>
            <a:solidFill>
              <a:srgbClr val="0D8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 descr="강의실 아이콘에 대한 이미지 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1" b="97452" l="10000" r="90000">
                        <a14:foregroundMark x1="32000" y1="19745" x2="32000" y2="19745"/>
                        <a14:foregroundMark x1="44000" y1="5096" x2="44000" y2="5096"/>
                        <a14:foregroundMark x1="69333" y1="50955" x2="69333" y2="50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4" y="2585903"/>
            <a:ext cx="6350552" cy="332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F0C2C2-556B-469B-96A8-6B2A7C97B205}"/>
              </a:ext>
            </a:extLst>
          </p:cNvPr>
          <p:cNvSpPr/>
          <p:nvPr/>
        </p:nvSpPr>
        <p:spPr>
          <a:xfrm>
            <a:off x="5411924" y="2738053"/>
            <a:ext cx="7158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616161"/>
                </a:solidFill>
                <a:latin typeface="Raleway"/>
              </a:rPr>
              <a:t>object </a:t>
            </a:r>
            <a:r>
              <a:rPr lang="ko-KR" altLang="en-US" b="1" dirty="0">
                <a:solidFill>
                  <a:srgbClr val="616161"/>
                </a:solidFill>
                <a:latin typeface="Raleway"/>
              </a:rPr>
              <a:t>란</a:t>
            </a:r>
            <a:r>
              <a:rPr lang="en-US" altLang="ko-KR" b="1" dirty="0">
                <a:solidFill>
                  <a:srgbClr val="616161"/>
                </a:solidFill>
                <a:latin typeface="Raleway"/>
              </a:rPr>
              <a:t>? == </a:t>
            </a:r>
            <a:r>
              <a:rPr lang="ko-KR" altLang="en-US" b="1" dirty="0">
                <a:solidFill>
                  <a:srgbClr val="616161"/>
                </a:solidFill>
                <a:latin typeface="Raleway"/>
              </a:rPr>
              <a:t>예</a:t>
            </a:r>
            <a:r>
              <a:rPr lang="en-US" altLang="ko-KR" b="1" dirty="0">
                <a:solidFill>
                  <a:srgbClr val="616161"/>
                </a:solidFill>
                <a:latin typeface="Raleway"/>
              </a:rPr>
              <a:t>) </a:t>
            </a:r>
            <a:r>
              <a:rPr lang="ko-KR" altLang="en-US" b="1" dirty="0">
                <a:solidFill>
                  <a:srgbClr val="616161"/>
                </a:solidFill>
                <a:latin typeface="Raleway"/>
              </a:rPr>
              <a:t>실제 각 자동차</a:t>
            </a:r>
            <a:endParaRPr lang="en-US" altLang="ko-KR" b="1" dirty="0">
              <a:solidFill>
                <a:srgbClr val="616161"/>
              </a:solidFill>
              <a:latin typeface="Raleway"/>
            </a:endParaRPr>
          </a:p>
          <a:p>
            <a:endParaRPr lang="ko-KR" altLang="en-US" b="1" dirty="0">
              <a:solidFill>
                <a:srgbClr val="616161"/>
              </a:solidFill>
              <a:latin typeface="Raleway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777777"/>
                </a:solidFill>
                <a:latin typeface="News Cycle"/>
              </a:rPr>
              <a:t>선언된 </a:t>
            </a:r>
            <a:r>
              <a:rPr lang="ko-KR" altLang="en-US" b="1" dirty="0">
                <a:solidFill>
                  <a:srgbClr val="777777"/>
                </a:solidFill>
                <a:latin typeface="News Cycle"/>
              </a:rPr>
              <a:t>클래스</a:t>
            </a:r>
            <a:r>
              <a:rPr lang="ko-KR" altLang="en-US" dirty="0">
                <a:solidFill>
                  <a:srgbClr val="777777"/>
                </a:solidFill>
                <a:latin typeface="News Cycle"/>
              </a:rPr>
              <a:t>를 기반으로 만들어진 실체 </a:t>
            </a:r>
            <a:r>
              <a:rPr lang="en-US" altLang="ko-KR" dirty="0">
                <a:solidFill>
                  <a:srgbClr val="777777"/>
                </a:solidFill>
                <a:latin typeface="News Cycle"/>
              </a:rPr>
              <a:t>(</a:t>
            </a:r>
            <a:r>
              <a:rPr lang="ko-KR" altLang="en-US" b="1" dirty="0">
                <a:solidFill>
                  <a:srgbClr val="777777"/>
                </a:solidFill>
                <a:latin typeface="News Cycle"/>
              </a:rPr>
              <a:t>객체</a:t>
            </a:r>
            <a:r>
              <a:rPr lang="en-US" altLang="ko-KR" b="1" dirty="0">
                <a:solidFill>
                  <a:srgbClr val="777777"/>
                </a:solidFill>
                <a:latin typeface="News Cycle"/>
              </a:rPr>
              <a:t>(object)</a:t>
            </a:r>
            <a:r>
              <a:rPr lang="ko-KR" altLang="en-US" dirty="0">
                <a:solidFill>
                  <a:srgbClr val="777777"/>
                </a:solidFill>
                <a:latin typeface="News Cycle"/>
              </a:rPr>
              <a:t>라고 함</a:t>
            </a:r>
            <a:r>
              <a:rPr lang="en-US" altLang="ko-KR" dirty="0">
                <a:solidFill>
                  <a:srgbClr val="777777"/>
                </a:solidFill>
                <a:latin typeface="News Cycle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777777"/>
                </a:solidFill>
                <a:latin typeface="News Cycle"/>
              </a:rPr>
              <a:t>하나의 </a:t>
            </a:r>
            <a:r>
              <a:rPr lang="ko-KR" altLang="en-US" b="1" dirty="0">
                <a:solidFill>
                  <a:srgbClr val="777777"/>
                </a:solidFill>
                <a:latin typeface="News Cycle"/>
              </a:rPr>
              <a:t>클래스</a:t>
            </a:r>
            <a:r>
              <a:rPr lang="ko-KR" altLang="en-US" dirty="0">
                <a:solidFill>
                  <a:srgbClr val="777777"/>
                </a:solidFill>
                <a:latin typeface="News Cycle"/>
              </a:rPr>
              <a:t> 설계도를 기반으로 수많은 </a:t>
            </a:r>
            <a:r>
              <a:rPr lang="ko-KR" altLang="en-US" b="1" dirty="0">
                <a:solidFill>
                  <a:srgbClr val="777777"/>
                </a:solidFill>
                <a:latin typeface="News Cycle"/>
              </a:rPr>
              <a:t>객체</a:t>
            </a:r>
            <a:r>
              <a:rPr lang="ko-KR" altLang="en-US" dirty="0">
                <a:solidFill>
                  <a:srgbClr val="777777"/>
                </a:solidFill>
                <a:latin typeface="News Cycle"/>
              </a:rPr>
              <a:t> 생성이 가능함</a:t>
            </a:r>
            <a:endParaRPr lang="en-US" altLang="ko-KR" dirty="0">
              <a:solidFill>
                <a:srgbClr val="777777"/>
              </a:solidFill>
              <a:latin typeface="News Cycl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777777"/>
              </a:solidFill>
              <a:latin typeface="News Cycle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777777"/>
              </a:solidFill>
              <a:latin typeface="News Cycle"/>
            </a:endParaRPr>
          </a:p>
          <a:p>
            <a:r>
              <a:rPr lang="ko-KR" altLang="en-US" b="1" dirty="0">
                <a:solidFill>
                  <a:srgbClr val="616161"/>
                </a:solidFill>
                <a:latin typeface="Raleway"/>
              </a:rPr>
              <a:t>객체지향 프로그램 작성 방법</a:t>
            </a:r>
            <a:endParaRPr lang="en-US" altLang="ko-KR" b="1" dirty="0">
              <a:solidFill>
                <a:srgbClr val="616161"/>
              </a:solidFill>
              <a:latin typeface="Raleway"/>
            </a:endParaRPr>
          </a:p>
          <a:p>
            <a:endParaRPr lang="ko-KR" altLang="en-US" b="1" dirty="0">
              <a:solidFill>
                <a:srgbClr val="616161"/>
              </a:solidFill>
              <a:latin typeface="Raleway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olidFill>
                  <a:srgbClr val="777777"/>
                </a:solidFill>
                <a:latin typeface="News Cycle"/>
              </a:rPr>
              <a:t>클래스 설계 </a:t>
            </a:r>
            <a:r>
              <a:rPr lang="en-US" altLang="ko-KR" dirty="0">
                <a:solidFill>
                  <a:srgbClr val="777777"/>
                </a:solidFill>
                <a:latin typeface="News Cycle"/>
              </a:rPr>
              <a:t>(attribute</a:t>
            </a:r>
            <a:r>
              <a:rPr lang="ko-KR" altLang="en-US" dirty="0">
                <a:solidFill>
                  <a:srgbClr val="777777"/>
                </a:solidFill>
                <a:latin typeface="News Cycle"/>
              </a:rPr>
              <a:t>와 </a:t>
            </a:r>
            <a:r>
              <a:rPr lang="en-US" altLang="ko-KR" dirty="0">
                <a:solidFill>
                  <a:srgbClr val="777777"/>
                </a:solidFill>
                <a:latin typeface="News Cycle"/>
              </a:rPr>
              <a:t>method </a:t>
            </a:r>
            <a:r>
              <a:rPr lang="ko-KR" altLang="en-US" dirty="0">
                <a:solidFill>
                  <a:srgbClr val="777777"/>
                </a:solidFill>
                <a:latin typeface="News Cycle"/>
              </a:rPr>
              <a:t>구성</a:t>
            </a:r>
            <a:r>
              <a:rPr lang="en-US" altLang="ko-KR" dirty="0">
                <a:solidFill>
                  <a:srgbClr val="777777"/>
                </a:solidFill>
                <a:latin typeface="News Cycle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solidFill>
                  <a:srgbClr val="777777"/>
                </a:solidFill>
                <a:latin typeface="News Cycle"/>
              </a:rPr>
              <a:t>설계한 클래스를 기반으로 클래스를 코드로 작성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solidFill>
                  <a:srgbClr val="777777"/>
                </a:solidFill>
                <a:latin typeface="News Cycle"/>
              </a:rPr>
              <a:t>클래스를 기반으로 필요한 객체 생성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solidFill>
                  <a:srgbClr val="777777"/>
                </a:solidFill>
                <a:latin typeface="News Cycle"/>
              </a:rPr>
              <a:t>해당 객체의 </a:t>
            </a:r>
            <a:r>
              <a:rPr lang="en-US" altLang="ko-KR" dirty="0">
                <a:solidFill>
                  <a:srgbClr val="777777"/>
                </a:solidFill>
                <a:latin typeface="News Cycle"/>
              </a:rPr>
              <a:t>attribute</a:t>
            </a:r>
            <a:r>
              <a:rPr lang="ko-KR" altLang="en-US" dirty="0">
                <a:solidFill>
                  <a:srgbClr val="777777"/>
                </a:solidFill>
                <a:latin typeface="News Cycle"/>
              </a:rPr>
              <a:t>와 </a:t>
            </a:r>
            <a:r>
              <a:rPr lang="en-US" altLang="ko-KR" dirty="0">
                <a:solidFill>
                  <a:srgbClr val="777777"/>
                </a:solidFill>
                <a:latin typeface="News Cycle"/>
              </a:rPr>
              <a:t>method</a:t>
            </a:r>
            <a:r>
              <a:rPr lang="ko-KR" altLang="en-US" dirty="0">
                <a:solidFill>
                  <a:srgbClr val="777777"/>
                </a:solidFill>
                <a:latin typeface="News Cycle"/>
              </a:rPr>
              <a:t>를 조작하여 프로그램 수행</a:t>
            </a:r>
            <a:endParaRPr lang="ko-KR" altLang="en-US" b="0" i="0" dirty="0">
              <a:solidFill>
                <a:srgbClr val="777777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44406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Getter and Setter methods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1E07AA-99DD-4061-8A4C-72AD1F5EA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86" y="1028548"/>
            <a:ext cx="8494274" cy="639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Encapsulation and Information Hiding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2B7FA2-7310-45D1-A4CD-624351164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12" y="1028548"/>
            <a:ext cx="9557808" cy="64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9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Plain data vs Encapsulation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A76772-99C0-41B3-B9BC-F4F00FFBA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35" y="1028548"/>
            <a:ext cx="10143304" cy="609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1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Encapsulation and Information Hiding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3A668D-4C4C-4E32-A0B4-4A8969A237C2}"/>
              </a:ext>
            </a:extLst>
          </p:cNvPr>
          <p:cNvSpPr/>
          <p:nvPr/>
        </p:nvSpPr>
        <p:spPr>
          <a:xfrm>
            <a:off x="803412" y="1593215"/>
            <a:ext cx="1099254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300" b="1" dirty="0">
                <a:solidFill>
                  <a:srgbClr val="FF0000"/>
                </a:solidFill>
                <a:latin typeface="News Cycle"/>
              </a:rPr>
              <a:t>private</a:t>
            </a:r>
            <a:r>
              <a:rPr lang="en-US" altLang="ko-KR" sz="2300" b="1" dirty="0">
                <a:latin typeface="News Cycle"/>
              </a:rPr>
              <a:t>: private</a:t>
            </a:r>
            <a:r>
              <a:rPr lang="ko-KR" altLang="en-US" sz="2300" b="1" dirty="0">
                <a:latin typeface="News Cycle"/>
              </a:rPr>
              <a:t>로 선언된 </a:t>
            </a:r>
            <a:r>
              <a:rPr lang="en-US" altLang="ko-KR" sz="2300" b="1" dirty="0">
                <a:latin typeface="News Cycle"/>
              </a:rPr>
              <a:t>attribute, method</a:t>
            </a:r>
            <a:r>
              <a:rPr lang="ko-KR" altLang="en-US" sz="2300" b="1" dirty="0">
                <a:latin typeface="News Cycle"/>
              </a:rPr>
              <a:t>는 해당 클래스에서만 접근 가능</a:t>
            </a:r>
            <a:endParaRPr lang="en-US" altLang="ko-KR" sz="2300" b="1" dirty="0">
              <a:latin typeface="News Cycl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300" b="1" dirty="0">
              <a:latin typeface="News Cycle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2300" b="1" dirty="0">
              <a:latin typeface="News Cycl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300" b="1" dirty="0">
                <a:solidFill>
                  <a:srgbClr val="FF0000"/>
                </a:solidFill>
                <a:latin typeface="News Cycle"/>
              </a:rPr>
              <a:t>protected</a:t>
            </a:r>
            <a:r>
              <a:rPr lang="en-US" altLang="ko-KR" sz="2300" b="1" dirty="0">
                <a:latin typeface="News Cycle"/>
              </a:rPr>
              <a:t>: protected</a:t>
            </a:r>
            <a:r>
              <a:rPr lang="ko-KR" altLang="en-US" sz="2300" b="1" dirty="0">
                <a:latin typeface="News Cycle"/>
              </a:rPr>
              <a:t>로 선언된 </a:t>
            </a:r>
            <a:r>
              <a:rPr lang="en-US" altLang="ko-KR" sz="2300" b="1" dirty="0">
                <a:latin typeface="News Cycle"/>
              </a:rPr>
              <a:t>attribute, method</a:t>
            </a:r>
            <a:r>
              <a:rPr lang="ko-KR" altLang="en-US" sz="2300" b="1" dirty="0">
                <a:latin typeface="News Cycle"/>
              </a:rPr>
              <a:t>는 해당 클래스 또는 해당 클래스를 상속받은 클래스에서만 접근 가능</a:t>
            </a:r>
            <a:endParaRPr lang="en-US" altLang="ko-KR" sz="2300" b="1" dirty="0">
              <a:latin typeface="News Cycl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300" b="1" dirty="0">
              <a:latin typeface="News Cycle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2300" b="1" dirty="0">
              <a:latin typeface="News Cycl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300" b="1" dirty="0">
                <a:solidFill>
                  <a:srgbClr val="FF0000"/>
                </a:solidFill>
                <a:latin typeface="News Cycle"/>
              </a:rPr>
              <a:t>public</a:t>
            </a:r>
            <a:r>
              <a:rPr lang="en-US" altLang="ko-KR" sz="2300" b="1" dirty="0">
                <a:latin typeface="News Cycle"/>
              </a:rPr>
              <a:t>: public</a:t>
            </a:r>
            <a:r>
              <a:rPr lang="ko-KR" altLang="en-US" sz="2300" b="1" dirty="0">
                <a:latin typeface="News Cycle"/>
              </a:rPr>
              <a:t>으로 선언된 </a:t>
            </a:r>
            <a:r>
              <a:rPr lang="en-US" altLang="ko-KR" sz="2300" b="1" dirty="0">
                <a:latin typeface="News Cycle"/>
              </a:rPr>
              <a:t>attribute, method</a:t>
            </a:r>
            <a:r>
              <a:rPr lang="ko-KR" altLang="en-US" sz="2300" b="1" dirty="0">
                <a:latin typeface="News Cycle"/>
              </a:rPr>
              <a:t>는 어떤 클래스라도 접근 가능</a:t>
            </a:r>
            <a:endParaRPr lang="ko-KR" altLang="en-US" sz="2300" b="1" i="0" dirty="0">
              <a:effectLst/>
              <a:latin typeface="News Cycl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04D7ED-FC03-4A46-8602-81E4507FD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33" y="5012356"/>
            <a:ext cx="8392123" cy="20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0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Inheritance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81BC6-5024-4D4B-9CB0-5E837D438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5" y="1425678"/>
            <a:ext cx="9055770" cy="53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Inheritance Across a Class Hierarchy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B99941-675E-4E46-AAA0-A67BAA358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08" y="977760"/>
            <a:ext cx="9339109" cy="631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6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BE2007-D9F8-4426-9869-8517C2C3B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60" y="977089"/>
            <a:ext cx="9276696" cy="6582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8B49D-E9B2-41AE-9E36-59F5C513FF1F}"/>
              </a:ext>
            </a:extLst>
          </p:cNvPr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Inheritance Across a Class Hierarchy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41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59590B-54BB-44BE-BD95-41F86133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92" y="977760"/>
            <a:ext cx="9445291" cy="6467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14761-986C-4FB1-8DCE-DD6B4148C16B}"/>
              </a:ext>
            </a:extLst>
          </p:cNvPr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Inheritance Across a Class Hierarchy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6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Multiple inheritance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4919EA-EF36-48CD-900C-CB2471B2A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368231"/>
            <a:ext cx="6516724" cy="566609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DF30C7D6-5384-4E7B-A774-1F540D384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012"/>
            <a:ext cx="65" cy="25517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982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7C646A-A4CC-46E8-B6CB-6F0B766CC54A}"/>
              </a:ext>
            </a:extLst>
          </p:cNvPr>
          <p:cNvSpPr/>
          <p:nvPr/>
        </p:nvSpPr>
        <p:spPr>
          <a:xfrm>
            <a:off x="7968208" y="1900994"/>
            <a:ext cx="6096000" cy="14496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latinLnBrk="0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parttimer1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onaco"/>
              </a:rPr>
              <a:t> </a:t>
            </a:r>
            <a:r>
              <a:rPr lang="ko-KR" altLang="ko-KR" dirty="0">
                <a:latin typeface="Arial" panose="020B0604020202020204" pitchFamily="34" charset="0"/>
              </a:rPr>
              <a:t>=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onaco"/>
              </a:rPr>
              <a:t> </a:t>
            </a:r>
            <a:r>
              <a:rPr lang="ko-KR" altLang="ko-KR" dirty="0" err="1">
                <a:latin typeface="Arial" panose="020B0604020202020204" pitchFamily="34" charset="0"/>
              </a:rPr>
              <a:t>PartTimer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onaco"/>
              </a:rPr>
              <a:t>()</a:t>
            </a:r>
            <a:endParaRPr lang="en-US" altLang="ko-KR" dirty="0">
              <a:solidFill>
                <a:srgbClr val="333333"/>
              </a:solidFill>
              <a:latin typeface="Arial Unicode MS"/>
              <a:ea typeface="Monaco"/>
            </a:endParaRPr>
          </a:p>
          <a:p>
            <a:pPr lvl="0" eaLnBrk="0" fontAlgn="base" latinLnBrk="0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parttimer1.study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onaco"/>
              </a:rPr>
              <a:t>() </a:t>
            </a:r>
            <a:endParaRPr lang="en-US" altLang="ko-KR" dirty="0">
              <a:solidFill>
                <a:srgbClr val="333333"/>
              </a:solidFill>
              <a:latin typeface="Arial Unicode MS"/>
              <a:ea typeface="Monaco"/>
            </a:endParaRPr>
          </a:p>
          <a:p>
            <a:pPr lvl="0" eaLnBrk="0" fontAlgn="base" latinLnBrk="0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parttimer1.work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onaco"/>
              </a:rPr>
              <a:t>() </a:t>
            </a:r>
            <a:endParaRPr lang="en-US" altLang="ko-KR" dirty="0">
              <a:solidFill>
                <a:srgbClr val="333333"/>
              </a:solidFill>
              <a:latin typeface="Arial Unicode MS"/>
              <a:ea typeface="Monaco"/>
            </a:endParaRPr>
          </a:p>
          <a:p>
            <a:pPr lvl="0" eaLnBrk="0" fontAlgn="base" latinLnBrk="0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parttimer1.play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onaco"/>
              </a:rPr>
              <a:t>() 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D6CE75E-B683-4DB5-B121-E9F7950FC607}"/>
              </a:ext>
            </a:extLst>
          </p:cNvPr>
          <p:cNvSpPr/>
          <p:nvPr/>
        </p:nvSpPr>
        <p:spPr>
          <a:xfrm>
            <a:off x="8688288" y="3809206"/>
            <a:ext cx="504056" cy="1008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A5D962-F6AA-4F68-B298-D727497AB6D8}"/>
              </a:ext>
            </a:extLst>
          </p:cNvPr>
          <p:cNvSpPr/>
          <p:nvPr/>
        </p:nvSpPr>
        <p:spPr>
          <a:xfrm>
            <a:off x="8688288" y="546539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849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Composition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F30C7D6-5384-4E7B-A774-1F540D384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012"/>
            <a:ext cx="65" cy="25517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982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DE835-4C44-4C19-8172-E5A670DEA274}"/>
              </a:ext>
            </a:extLst>
          </p:cNvPr>
          <p:cNvSpPr txBox="1"/>
          <p:nvPr/>
        </p:nvSpPr>
        <p:spPr>
          <a:xfrm>
            <a:off x="2542132" y="1396434"/>
            <a:ext cx="70888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상황 </a:t>
            </a:r>
            <a:r>
              <a:rPr lang="en-US" altLang="ko-KR" sz="2400" b="1" dirty="0"/>
              <a:t>: </a:t>
            </a:r>
          </a:p>
          <a:p>
            <a:r>
              <a:rPr lang="en-US" altLang="ko-KR" sz="2000" dirty="0"/>
              <a:t>Calc </a:t>
            </a:r>
            <a:r>
              <a:rPr lang="ko-KR" altLang="en-US" sz="2000" dirty="0"/>
              <a:t>클래스에서 </a:t>
            </a:r>
            <a:r>
              <a:rPr lang="en-US" altLang="ko-KR" sz="2000" dirty="0"/>
              <a:t>Calc2</a:t>
            </a:r>
            <a:r>
              <a:rPr lang="ko-KR" altLang="en-US" sz="2000" dirty="0"/>
              <a:t>의 </a:t>
            </a:r>
            <a:r>
              <a:rPr lang="en-US" altLang="ko-KR" sz="2000" dirty="0"/>
              <a:t>multiply() </a:t>
            </a:r>
            <a:r>
              <a:rPr lang="ko-KR" altLang="en-US" sz="2000" dirty="0"/>
              <a:t>메서드를 활용하고 싶지만</a:t>
            </a:r>
            <a:r>
              <a:rPr lang="en-US" altLang="ko-KR" sz="2000" dirty="0"/>
              <a:t>, </a:t>
            </a:r>
          </a:p>
          <a:p>
            <a:r>
              <a:rPr lang="en-US" altLang="ko-KR" sz="2000" dirty="0"/>
              <a:t>Calc2 </a:t>
            </a:r>
            <a:r>
              <a:rPr lang="ko-KR" altLang="en-US" sz="2000" dirty="0"/>
              <a:t>전체를 상속 받고 싶지는 않음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F11736-2C16-4A72-9442-C581C7ED5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3322896"/>
            <a:ext cx="4671885" cy="29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76951" y="1562394"/>
            <a:ext cx="6008681" cy="689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프레젠테이션에서 슬라이드가 미치는 영향은</a:t>
            </a:r>
            <a:r>
              <a:rPr lang="en-US" altLang="ko-KR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8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73400" y="1449436"/>
            <a:ext cx="10218600" cy="3531066"/>
            <a:chOff x="1973400" y="438548"/>
            <a:chExt cx="10218600" cy="3178621"/>
          </a:xfrm>
        </p:grpSpPr>
        <p:sp>
          <p:nvSpPr>
            <p:cNvPr id="3" name="직사각형 2"/>
            <p:cNvSpPr/>
            <p:nvPr/>
          </p:nvSpPr>
          <p:spPr>
            <a:xfrm>
              <a:off x="5879976" y="438548"/>
              <a:ext cx="6312024" cy="756697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OOP(</a:t>
              </a:r>
              <a:r>
                <a:rPr lang="ko-KR" altLang="en-US" sz="35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객체지향</a:t>
              </a:r>
              <a:r>
                <a:rPr lang="en-US" altLang="ko-KR" sz="35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35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73400" y="438548"/>
              <a:ext cx="3906576" cy="3178621"/>
            </a:xfrm>
            <a:custGeom>
              <a:avLst/>
              <a:gdLst>
                <a:gd name="connsiteX0" fmla="*/ 0 w 6312024"/>
                <a:gd name="connsiteY0" fmla="*/ 0 h 756697"/>
                <a:gd name="connsiteX1" fmla="*/ 6312024 w 6312024"/>
                <a:gd name="connsiteY1" fmla="*/ 0 h 756697"/>
                <a:gd name="connsiteX2" fmla="*/ 6312024 w 6312024"/>
                <a:gd name="connsiteY2" fmla="*/ 756697 h 756697"/>
                <a:gd name="connsiteX3" fmla="*/ 0 w 6312024"/>
                <a:gd name="connsiteY3" fmla="*/ 756697 h 756697"/>
                <a:gd name="connsiteX4" fmla="*/ 0 w 6312024"/>
                <a:gd name="connsiteY4" fmla="*/ 0 h 756697"/>
                <a:gd name="connsiteX0" fmla="*/ 0 w 6312024"/>
                <a:gd name="connsiteY0" fmla="*/ 0 h 3178621"/>
                <a:gd name="connsiteX1" fmla="*/ 6312024 w 6312024"/>
                <a:gd name="connsiteY1" fmla="*/ 0 h 3178621"/>
                <a:gd name="connsiteX2" fmla="*/ 6312024 w 6312024"/>
                <a:gd name="connsiteY2" fmla="*/ 756697 h 3178621"/>
                <a:gd name="connsiteX3" fmla="*/ 2471351 w 6312024"/>
                <a:gd name="connsiteY3" fmla="*/ 3178621 h 3178621"/>
                <a:gd name="connsiteX4" fmla="*/ 0 w 6312024"/>
                <a:gd name="connsiteY4" fmla="*/ 0 h 3178621"/>
                <a:gd name="connsiteX0" fmla="*/ 0 w 3906576"/>
                <a:gd name="connsiteY0" fmla="*/ 3072714 h 3178621"/>
                <a:gd name="connsiteX1" fmla="*/ 3906576 w 3906576"/>
                <a:gd name="connsiteY1" fmla="*/ 0 h 3178621"/>
                <a:gd name="connsiteX2" fmla="*/ 3906576 w 3906576"/>
                <a:gd name="connsiteY2" fmla="*/ 756697 h 3178621"/>
                <a:gd name="connsiteX3" fmla="*/ 65903 w 3906576"/>
                <a:gd name="connsiteY3" fmla="*/ 3178621 h 3178621"/>
                <a:gd name="connsiteX4" fmla="*/ 0 w 3906576"/>
                <a:gd name="connsiteY4" fmla="*/ 3072714 h 317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576" h="3178621">
                  <a:moveTo>
                    <a:pt x="0" y="3072714"/>
                  </a:moveTo>
                  <a:lnTo>
                    <a:pt x="3906576" y="0"/>
                  </a:lnTo>
                  <a:lnTo>
                    <a:pt x="3906576" y="756697"/>
                  </a:lnTo>
                  <a:lnTo>
                    <a:pt x="65903" y="3178621"/>
                  </a:lnTo>
                  <a:lnTo>
                    <a:pt x="0" y="3072714"/>
                  </a:lnTo>
                  <a:close/>
                </a:path>
              </a:pathLst>
            </a:custGeom>
            <a:solidFill>
              <a:srgbClr val="0D8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 descr="강의실 아이콘에 대한 이미지 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1" b="97452" l="10000" r="90000">
                        <a14:foregroundMark x1="32000" y1="19745" x2="32000" y2="19745"/>
                        <a14:foregroundMark x1="44000" y1="5096" x2="44000" y2="5096"/>
                        <a14:foregroundMark x1="69333" y1="50955" x2="69333" y2="50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4" y="2585903"/>
            <a:ext cx="6350552" cy="332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Composition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F30C7D6-5384-4E7B-A774-1F540D384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012"/>
            <a:ext cx="65" cy="25517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982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6BF574-D650-4675-8B97-2906AE70D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540" y="2749644"/>
            <a:ext cx="8596543" cy="45392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1FE784-1C4B-4E33-B425-4F72B37C0A9D}"/>
              </a:ext>
            </a:extLst>
          </p:cNvPr>
          <p:cNvSpPr txBox="1"/>
          <p:nvPr/>
        </p:nvSpPr>
        <p:spPr>
          <a:xfrm>
            <a:off x="1943906" y="1429363"/>
            <a:ext cx="9240030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/>
              <a:t>Solution : </a:t>
            </a:r>
            <a:r>
              <a:rPr lang="en-US" altLang="ko-KR" sz="2500" b="1" dirty="0">
                <a:solidFill>
                  <a:srgbClr val="FF0000"/>
                </a:solidFill>
              </a:rPr>
              <a:t>Composition</a:t>
            </a:r>
            <a:r>
              <a:rPr lang="ko-KR" altLang="en-US" sz="2500" b="1" dirty="0"/>
              <a:t>을 이용</a:t>
            </a:r>
            <a:r>
              <a:rPr lang="en-US" altLang="ko-KR" sz="2500" b="1" dirty="0"/>
              <a:t>!</a:t>
            </a:r>
          </a:p>
          <a:p>
            <a:r>
              <a:rPr lang="en-US" altLang="ko-KR" dirty="0"/>
              <a:t>Composition  : </a:t>
            </a:r>
          </a:p>
          <a:p>
            <a:r>
              <a:rPr lang="ko-KR" altLang="en-US" dirty="0"/>
              <a:t>다른 클래스의 일부 기능을 그대로 이용하고 싶으나</a:t>
            </a:r>
            <a:r>
              <a:rPr lang="en-US" altLang="ko-KR" dirty="0"/>
              <a:t>, </a:t>
            </a:r>
            <a:r>
              <a:rPr lang="ko-KR" altLang="en-US" dirty="0"/>
              <a:t>전체 기능 상속은 피하고 싶을 때 사용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24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Polymorphism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0784A3-3FC6-4EC9-B45C-044C01D18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227185"/>
            <a:ext cx="9829092" cy="56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0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3E698-586E-4039-AF23-84BCC7DD9AC4}"/>
              </a:ext>
            </a:extLst>
          </p:cNvPr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Polymorphism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7DC1C-5341-464D-AD76-07A8974A8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4" y="929821"/>
            <a:ext cx="8855706" cy="64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7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3E698-586E-4039-AF23-84BCC7DD9AC4}"/>
              </a:ext>
            </a:extLst>
          </p:cNvPr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Polymorphism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5C50DC-01C0-4DD6-96B7-8E31A833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028547"/>
            <a:ext cx="9325036" cy="64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9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3E698-586E-4039-AF23-84BCC7DD9AC4}"/>
              </a:ext>
            </a:extLst>
          </p:cNvPr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Polymorphism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B820A-6C8E-44AD-BE52-1B2C53376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08" y="900700"/>
            <a:ext cx="9357520" cy="66331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D3CCD5E-18BC-40C9-9A46-54F06F10A5BA}"/>
              </a:ext>
            </a:extLst>
          </p:cNvPr>
          <p:cNvSpPr/>
          <p:nvPr/>
        </p:nvSpPr>
        <p:spPr>
          <a:xfrm>
            <a:off x="8220236" y="5717418"/>
            <a:ext cx="2000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FF0000"/>
                </a:solidFill>
                <a:latin typeface="notokr"/>
              </a:rPr>
              <a:t>Overriding!</a:t>
            </a:r>
            <a:endParaRPr lang="en-US" altLang="ko-KR" sz="3000" b="1" i="0" dirty="0">
              <a:solidFill>
                <a:srgbClr val="FF0000"/>
              </a:solidFill>
              <a:effectLst/>
              <a:latin typeface="notokr"/>
            </a:endParaRPr>
          </a:p>
        </p:txBody>
      </p:sp>
    </p:spTree>
    <p:extLst>
      <p:ext uri="{BB962C8B-B14F-4D97-AF65-F5344CB8AC3E}">
        <p14:creationId xmlns:p14="http://schemas.microsoft.com/office/powerpoint/2010/main" val="422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3E698-586E-4039-AF23-84BCC7DD9AC4}"/>
              </a:ext>
            </a:extLst>
          </p:cNvPr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Overriding</a:t>
            </a:r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이용한 함수의 기능확장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3CCD5E-18BC-40C9-9A46-54F06F10A5BA}"/>
              </a:ext>
            </a:extLst>
          </p:cNvPr>
          <p:cNvSpPr/>
          <p:nvPr/>
        </p:nvSpPr>
        <p:spPr>
          <a:xfrm>
            <a:off x="3827748" y="5011441"/>
            <a:ext cx="4387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i="0" dirty="0" err="1">
                <a:solidFill>
                  <a:srgbClr val="FF0000"/>
                </a:solidFill>
                <a:effectLst/>
                <a:latin typeface="notokr"/>
              </a:rPr>
              <a:t>Person.work</a:t>
            </a:r>
            <a:r>
              <a:rPr lang="en-US" altLang="ko-KR" sz="3000" b="1" i="0" dirty="0">
                <a:solidFill>
                  <a:srgbClr val="FF0000"/>
                </a:solidFill>
                <a:effectLst/>
                <a:latin typeface="notokr"/>
              </a:rPr>
              <a:t>() </a:t>
            </a:r>
            <a:r>
              <a:rPr lang="ko-KR" altLang="en-US" sz="3000" b="1" i="0" dirty="0">
                <a:solidFill>
                  <a:srgbClr val="FF0000"/>
                </a:solidFill>
                <a:effectLst/>
                <a:latin typeface="notokr"/>
              </a:rPr>
              <a:t>와</a:t>
            </a:r>
            <a:endParaRPr lang="en-US" altLang="ko-KR" sz="3000" b="1" i="0" dirty="0">
              <a:solidFill>
                <a:srgbClr val="FF0000"/>
              </a:solidFill>
              <a:effectLst/>
              <a:latin typeface="notokr"/>
            </a:endParaRPr>
          </a:p>
          <a:p>
            <a:r>
              <a:rPr lang="en-US" altLang="ko-KR" sz="3000" b="1" i="0" dirty="0" err="1">
                <a:solidFill>
                  <a:srgbClr val="FF0000"/>
                </a:solidFill>
                <a:effectLst/>
                <a:latin typeface="notokr"/>
              </a:rPr>
              <a:t>Student.work</a:t>
            </a:r>
            <a:r>
              <a:rPr lang="en-US" altLang="ko-KR" sz="3000" b="1" i="0" dirty="0">
                <a:solidFill>
                  <a:srgbClr val="FF0000"/>
                </a:solidFill>
                <a:effectLst/>
                <a:latin typeface="notokr"/>
              </a:rPr>
              <a:t>()</a:t>
            </a:r>
            <a:r>
              <a:rPr lang="ko-KR" altLang="en-US" sz="3000" b="1" dirty="0">
                <a:solidFill>
                  <a:srgbClr val="FF0000"/>
                </a:solidFill>
                <a:latin typeface="notokr"/>
              </a:rPr>
              <a:t>의 차이점</a:t>
            </a:r>
            <a:r>
              <a:rPr lang="en-US" altLang="ko-KR" sz="3000" b="1" dirty="0">
                <a:solidFill>
                  <a:srgbClr val="FF0000"/>
                </a:solidFill>
                <a:latin typeface="notokr"/>
              </a:rPr>
              <a:t>?</a:t>
            </a:r>
            <a:endParaRPr lang="en-US" altLang="ko-KR" sz="3000" b="1" i="0" dirty="0">
              <a:solidFill>
                <a:srgbClr val="FF0000"/>
              </a:solidFill>
              <a:effectLst/>
              <a:latin typeface="notok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D745C-FF4B-4579-8424-FF8AC1695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07" y="2095235"/>
            <a:ext cx="6325986" cy="22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9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3E698-586E-4039-AF23-84BCC7DD9AC4}"/>
              </a:ext>
            </a:extLst>
          </p:cNvPr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 variable VS instance variable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98994-26C6-42BB-92E5-E027DE81F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28" y="1265003"/>
            <a:ext cx="5031515" cy="34270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DDB91F-65C3-455F-988D-7EDB79C9AC27}"/>
              </a:ext>
            </a:extLst>
          </p:cNvPr>
          <p:cNvSpPr/>
          <p:nvPr/>
        </p:nvSpPr>
        <p:spPr>
          <a:xfrm>
            <a:off x="136228" y="5476247"/>
            <a:ext cx="5347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News Cycle"/>
              </a:rPr>
              <a:t>클래스 변수</a:t>
            </a:r>
            <a:r>
              <a:rPr lang="en-US" altLang="ko-KR" b="1" dirty="0">
                <a:latin typeface="News Cycle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>
                <a:latin typeface="News Cycle"/>
              </a:rPr>
              <a:t>클래스 정의에서 메서드 밖에 존재하는 변수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ews Cycle"/>
              </a:rPr>
              <a:t>해당 클래스를 사용하는 모두에게 공용으로 사용되는 변수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ews Cycle"/>
              </a:rPr>
              <a:t>클래스 변수는 클래스 </a:t>
            </a:r>
            <a:r>
              <a:rPr lang="ko-KR" altLang="en-US" b="1" dirty="0">
                <a:latin typeface="News Cycle"/>
              </a:rPr>
              <a:t>내외부</a:t>
            </a:r>
            <a:r>
              <a:rPr lang="ko-KR" altLang="en-US" dirty="0">
                <a:latin typeface="News Cycle"/>
              </a:rPr>
              <a:t>에서 </a:t>
            </a:r>
            <a:r>
              <a:rPr lang="en-US" altLang="ko-KR" dirty="0">
                <a:latin typeface="News Cycle"/>
              </a:rPr>
              <a:t>"</a:t>
            </a:r>
            <a:r>
              <a:rPr lang="ko-KR" altLang="en-US" dirty="0">
                <a:latin typeface="News Cycle"/>
              </a:rPr>
              <a:t>클래스명</a:t>
            </a:r>
            <a:r>
              <a:rPr lang="en-US" altLang="ko-KR" dirty="0">
                <a:latin typeface="News Cycle"/>
              </a:rPr>
              <a:t>.</a:t>
            </a:r>
            <a:r>
              <a:rPr lang="ko-KR" altLang="en-US" dirty="0" err="1">
                <a:latin typeface="News Cycle"/>
              </a:rPr>
              <a:t>변수명</a:t>
            </a:r>
            <a:r>
              <a:rPr lang="en-US" altLang="ko-KR" dirty="0">
                <a:latin typeface="News Cycle"/>
              </a:rPr>
              <a:t>" </a:t>
            </a:r>
            <a:r>
              <a:rPr lang="ko-KR" altLang="en-US" dirty="0">
                <a:latin typeface="News Cycle"/>
              </a:rPr>
              <a:t>으로 </a:t>
            </a:r>
            <a:r>
              <a:rPr lang="ko-KR" altLang="en-US" dirty="0" err="1">
                <a:latin typeface="News Cycle"/>
              </a:rPr>
              <a:t>엑세스</a:t>
            </a:r>
            <a:r>
              <a:rPr lang="ko-KR" altLang="en-US" dirty="0">
                <a:latin typeface="News Cycle"/>
              </a:rPr>
              <a:t> 가능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217AEB-7573-4D50-BDC8-ADDCC19F8D0B}"/>
              </a:ext>
            </a:extLst>
          </p:cNvPr>
          <p:cNvSpPr/>
          <p:nvPr/>
        </p:nvSpPr>
        <p:spPr>
          <a:xfrm>
            <a:off x="5959772" y="539338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News Cycle"/>
              </a:rPr>
              <a:t>인스턴스 변수</a:t>
            </a:r>
            <a:r>
              <a:rPr lang="en-US" altLang="ko-KR" b="1" dirty="0">
                <a:latin typeface="News Cycle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>
                <a:latin typeface="News Cycle"/>
              </a:rPr>
              <a:t>클래스 정의에서 메서드 안에서 사용되면서 </a:t>
            </a:r>
            <a:r>
              <a:rPr lang="en-US" altLang="ko-KR" dirty="0">
                <a:latin typeface="News Cycle"/>
              </a:rPr>
              <a:t>"self.</a:t>
            </a:r>
            <a:r>
              <a:rPr lang="ko-KR" altLang="en-US" dirty="0" err="1">
                <a:latin typeface="News Cycle"/>
              </a:rPr>
              <a:t>변수명</a:t>
            </a:r>
            <a:r>
              <a:rPr lang="en-US" altLang="ko-KR" dirty="0">
                <a:latin typeface="News Cycle"/>
              </a:rPr>
              <a:t>"</a:t>
            </a:r>
            <a:r>
              <a:rPr lang="ko-KR" altLang="en-US" dirty="0">
                <a:latin typeface="News Cycle"/>
              </a:rPr>
              <a:t>처럼 사용되는 변수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ews Cycle"/>
              </a:rPr>
              <a:t>각 객체별로 서로 다른 값을 가짐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ews Cycle"/>
              </a:rPr>
              <a:t>클래스 내부에서는 </a:t>
            </a:r>
            <a:r>
              <a:rPr lang="en-US" altLang="ko-KR" dirty="0">
                <a:latin typeface="News Cycle"/>
              </a:rPr>
              <a:t>self.</a:t>
            </a:r>
            <a:r>
              <a:rPr lang="ko-KR" altLang="en-US" dirty="0" err="1">
                <a:latin typeface="News Cycle"/>
              </a:rPr>
              <a:t>인스턴스변수명</a:t>
            </a:r>
            <a:r>
              <a:rPr lang="ko-KR" altLang="en-US" dirty="0">
                <a:latin typeface="News Cycle"/>
              </a:rPr>
              <a:t> 을 사용하여 </a:t>
            </a:r>
            <a:r>
              <a:rPr lang="ko-KR" altLang="en-US" dirty="0" err="1">
                <a:latin typeface="News Cycle"/>
              </a:rPr>
              <a:t>엑세스</a:t>
            </a:r>
            <a:r>
              <a:rPr lang="en-US" altLang="ko-KR" dirty="0">
                <a:latin typeface="News Cycle"/>
              </a:rPr>
              <a:t>, </a:t>
            </a:r>
            <a:r>
              <a:rPr lang="ko-KR" altLang="en-US" dirty="0">
                <a:latin typeface="News Cycle"/>
              </a:rPr>
              <a:t>클래스 밖에서는 </a:t>
            </a:r>
            <a:r>
              <a:rPr lang="ko-KR" altLang="en-US" dirty="0" err="1">
                <a:latin typeface="News Cycle"/>
              </a:rPr>
              <a:t>객체명</a:t>
            </a:r>
            <a:r>
              <a:rPr lang="en-US" altLang="ko-KR" dirty="0">
                <a:latin typeface="News Cycle"/>
              </a:rPr>
              <a:t>.</a:t>
            </a:r>
            <a:r>
              <a:rPr lang="ko-KR" altLang="en-US" dirty="0" err="1">
                <a:latin typeface="News Cycle"/>
              </a:rPr>
              <a:t>인스턴스변수명</a:t>
            </a:r>
            <a:r>
              <a:rPr lang="ko-KR" altLang="en-US" dirty="0">
                <a:latin typeface="News Cycle"/>
              </a:rPr>
              <a:t> 으로 </a:t>
            </a:r>
            <a:r>
              <a:rPr lang="ko-KR" altLang="en-US" dirty="0" err="1">
                <a:latin typeface="News Cycle"/>
              </a:rPr>
              <a:t>엑세스</a:t>
            </a:r>
            <a:endParaRPr lang="ko-KR" altLang="en-US" dirty="0"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04832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76951" y="1562394"/>
            <a:ext cx="6008681" cy="689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프레젠테이션에서 슬라이드가 미치는 영향은</a:t>
            </a:r>
            <a:r>
              <a:rPr lang="en-US" altLang="ko-KR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8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51584" y="1079291"/>
            <a:ext cx="10218600" cy="3531066"/>
            <a:chOff x="1973400" y="438548"/>
            <a:chExt cx="10218600" cy="3178621"/>
          </a:xfrm>
        </p:grpSpPr>
        <p:sp>
          <p:nvSpPr>
            <p:cNvPr id="3" name="직사각형 2"/>
            <p:cNvSpPr/>
            <p:nvPr/>
          </p:nvSpPr>
          <p:spPr>
            <a:xfrm>
              <a:off x="5879976" y="438548"/>
              <a:ext cx="6312024" cy="756697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Data analysis</a:t>
              </a:r>
              <a:endParaRPr lang="ko-KR" altLang="ko-KR" sz="20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73400" y="438548"/>
              <a:ext cx="3906576" cy="3178621"/>
            </a:xfrm>
            <a:custGeom>
              <a:avLst/>
              <a:gdLst>
                <a:gd name="connsiteX0" fmla="*/ 0 w 6312024"/>
                <a:gd name="connsiteY0" fmla="*/ 0 h 756697"/>
                <a:gd name="connsiteX1" fmla="*/ 6312024 w 6312024"/>
                <a:gd name="connsiteY1" fmla="*/ 0 h 756697"/>
                <a:gd name="connsiteX2" fmla="*/ 6312024 w 6312024"/>
                <a:gd name="connsiteY2" fmla="*/ 756697 h 756697"/>
                <a:gd name="connsiteX3" fmla="*/ 0 w 6312024"/>
                <a:gd name="connsiteY3" fmla="*/ 756697 h 756697"/>
                <a:gd name="connsiteX4" fmla="*/ 0 w 6312024"/>
                <a:gd name="connsiteY4" fmla="*/ 0 h 756697"/>
                <a:gd name="connsiteX0" fmla="*/ 0 w 6312024"/>
                <a:gd name="connsiteY0" fmla="*/ 0 h 3178621"/>
                <a:gd name="connsiteX1" fmla="*/ 6312024 w 6312024"/>
                <a:gd name="connsiteY1" fmla="*/ 0 h 3178621"/>
                <a:gd name="connsiteX2" fmla="*/ 6312024 w 6312024"/>
                <a:gd name="connsiteY2" fmla="*/ 756697 h 3178621"/>
                <a:gd name="connsiteX3" fmla="*/ 2471351 w 6312024"/>
                <a:gd name="connsiteY3" fmla="*/ 3178621 h 3178621"/>
                <a:gd name="connsiteX4" fmla="*/ 0 w 6312024"/>
                <a:gd name="connsiteY4" fmla="*/ 0 h 3178621"/>
                <a:gd name="connsiteX0" fmla="*/ 0 w 3906576"/>
                <a:gd name="connsiteY0" fmla="*/ 3072714 h 3178621"/>
                <a:gd name="connsiteX1" fmla="*/ 3906576 w 3906576"/>
                <a:gd name="connsiteY1" fmla="*/ 0 h 3178621"/>
                <a:gd name="connsiteX2" fmla="*/ 3906576 w 3906576"/>
                <a:gd name="connsiteY2" fmla="*/ 756697 h 3178621"/>
                <a:gd name="connsiteX3" fmla="*/ 65903 w 3906576"/>
                <a:gd name="connsiteY3" fmla="*/ 3178621 h 3178621"/>
                <a:gd name="connsiteX4" fmla="*/ 0 w 3906576"/>
                <a:gd name="connsiteY4" fmla="*/ 3072714 h 317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576" h="3178621">
                  <a:moveTo>
                    <a:pt x="0" y="3072714"/>
                  </a:moveTo>
                  <a:lnTo>
                    <a:pt x="3906576" y="0"/>
                  </a:lnTo>
                  <a:lnTo>
                    <a:pt x="3906576" y="756697"/>
                  </a:lnTo>
                  <a:lnTo>
                    <a:pt x="65903" y="3178621"/>
                  </a:lnTo>
                  <a:lnTo>
                    <a:pt x="0" y="3072714"/>
                  </a:lnTo>
                  <a:close/>
                </a:path>
              </a:pathLst>
            </a:custGeom>
            <a:solidFill>
              <a:srgbClr val="0D8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 descr="강의실 아이콘에 대한 이미지 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1" b="97452" l="10000" r="90000">
                        <a14:foregroundMark x1="32000" y1="19745" x2="32000" y2="19745"/>
                        <a14:foregroundMark x1="44000" y1="5096" x2="44000" y2="5096"/>
                        <a14:foregroundMark x1="69333" y1="50955" x2="69333" y2="50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4" y="2585903"/>
            <a:ext cx="6350552" cy="332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07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데이터로 문제 해결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49E0C6C-9F8C-4EA3-83A4-C9463E94E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351" y="2647540"/>
            <a:ext cx="3741000" cy="3911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34ACF-FBCB-4685-9E36-379AD6AEE349}"/>
              </a:ext>
            </a:extLst>
          </p:cNvPr>
          <p:cNvSpPr txBox="1"/>
          <p:nvPr/>
        </p:nvSpPr>
        <p:spPr>
          <a:xfrm>
            <a:off x="259073" y="1733037"/>
            <a:ext cx="877515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/>
              <a:t>  서울 시장은 시민들의 건강을 위협하는 미세먼지 문제에 대한 </a:t>
            </a:r>
            <a:endParaRPr lang="en-US" altLang="ko-KR" sz="2300" dirty="0"/>
          </a:p>
          <a:p>
            <a:r>
              <a:rPr lang="ko-KR" altLang="en-US" sz="2300" dirty="0"/>
              <a:t>대책으로 자동차 </a:t>
            </a:r>
            <a:r>
              <a:rPr lang="en-US" altLang="ko-KR" sz="2300" dirty="0"/>
              <a:t>2</a:t>
            </a:r>
            <a:r>
              <a:rPr lang="ko-KR" altLang="en-US" sz="2300" dirty="0"/>
              <a:t>부제를 실시하고 대중교통요금을 전격 인하했다</a:t>
            </a:r>
            <a:r>
              <a:rPr lang="en-US" altLang="ko-KR" sz="2300" dirty="0"/>
              <a:t>.</a:t>
            </a:r>
          </a:p>
          <a:p>
            <a:r>
              <a:rPr lang="ko-KR" altLang="en-US" sz="2300" dirty="0"/>
              <a:t>  그런데 이 정책으로 일부 지역의 지하철이 </a:t>
            </a:r>
            <a:endParaRPr lang="en-US" altLang="ko-KR" sz="2300" dirty="0"/>
          </a:p>
          <a:p>
            <a:r>
              <a:rPr lang="ko-KR" altLang="en-US" sz="2300" dirty="0"/>
              <a:t>지옥철이 되었다는 민원이 폭증했다</a:t>
            </a:r>
            <a:r>
              <a:rPr lang="en-US" altLang="ko-KR" sz="2300" dirty="0"/>
              <a:t>.</a:t>
            </a:r>
          </a:p>
          <a:p>
            <a:r>
              <a:rPr lang="ko-KR" altLang="en-US" sz="2300" dirty="0"/>
              <a:t>  이 상황에서 가장 심각한 지하철 구간의 배차를 늘이려고 </a:t>
            </a:r>
            <a:endParaRPr lang="en-US" altLang="ko-KR" sz="2300" dirty="0"/>
          </a:p>
          <a:p>
            <a:r>
              <a:rPr lang="ko-KR" altLang="en-US" sz="2300" dirty="0"/>
              <a:t>할 때 어느 구간의 운행을 늘여야 할까</a:t>
            </a:r>
            <a:r>
              <a:rPr lang="en-US" altLang="ko-KR" sz="2300" dirty="0"/>
              <a:t>?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65490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자료수집 방식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086ABF-5F5E-45F9-84BB-AF484E7BD3D5}"/>
              </a:ext>
            </a:extLst>
          </p:cNvPr>
          <p:cNvSpPr/>
          <p:nvPr/>
        </p:nvSpPr>
        <p:spPr>
          <a:xfrm>
            <a:off x="1402332" y="3347541"/>
            <a:ext cx="38427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기존 데이터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933A00-447B-44F0-9F16-F131DA843F96}"/>
              </a:ext>
            </a:extLst>
          </p:cNvPr>
          <p:cNvSpPr/>
          <p:nvPr/>
        </p:nvSpPr>
        <p:spPr>
          <a:xfrm>
            <a:off x="6871981" y="3347541"/>
            <a:ext cx="31117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웹 </a:t>
            </a:r>
            <a:r>
              <a:rPr lang="ko-KR" alt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크롤링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51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66967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Object-Oriented Programming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DE665C-6AD8-49B4-AC08-4287CB52A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1079335"/>
            <a:ext cx="9342681" cy="574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7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Web Crawler?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050" name="Picture 2" descr="ê¸ì ìë¨íì ëí ì´ë¯¸ì§ ê²ìê²°ê³¼">
            <a:extLst>
              <a:ext uri="{FF2B5EF4-FFF2-40B4-BE49-F238E27FC236}">
                <a16:creationId xmlns:a16="http://schemas.microsoft.com/office/drawing/2014/main" id="{F9AD9F17-8E6A-49C9-82B6-345F01EFB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44" y="1270415"/>
            <a:ext cx="3420969" cy="448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¸ì ì´íì ëí ì´ë¯¸ì§ ê²ìê²°ê³¼">
            <a:extLst>
              <a:ext uri="{FF2B5EF4-FFF2-40B4-BE49-F238E27FC236}">
                <a16:creationId xmlns:a16="http://schemas.microsoft.com/office/drawing/2014/main" id="{FBC78864-CFEB-4761-BD0C-F7C1A1150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03" y="1023744"/>
            <a:ext cx="2638102" cy="494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6F322E3-F18F-4032-96F9-BEC3B3DC0D0F}"/>
              </a:ext>
            </a:extLst>
          </p:cNvPr>
          <p:cNvSpPr/>
          <p:nvPr/>
        </p:nvSpPr>
        <p:spPr>
          <a:xfrm>
            <a:off x="5159896" y="3024950"/>
            <a:ext cx="1872208" cy="7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61CF8-3BBB-445D-A48D-F94BA7B415DB}"/>
              </a:ext>
            </a:extLst>
          </p:cNvPr>
          <p:cNvSpPr txBox="1"/>
          <p:nvPr/>
        </p:nvSpPr>
        <p:spPr>
          <a:xfrm>
            <a:off x="1676661" y="6399977"/>
            <a:ext cx="9433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+mn-ea"/>
              </a:rPr>
              <a:t>(</a:t>
            </a:r>
            <a:r>
              <a:rPr lang="ko-KR" altLang="en-US" sz="3000" b="1" dirty="0">
                <a:latin typeface="+mn-ea"/>
              </a:rPr>
              <a:t>자동적</a:t>
            </a:r>
            <a:r>
              <a:rPr lang="en-US" altLang="ko-KR" sz="3000" b="1" dirty="0">
                <a:latin typeface="+mn-ea"/>
              </a:rPr>
              <a:t>) </a:t>
            </a:r>
            <a:r>
              <a:rPr lang="ko-KR" altLang="en-US" sz="3000" b="1" dirty="0">
                <a:latin typeface="+mn-ea"/>
              </a:rPr>
              <a:t>데이터 수집 </a:t>
            </a:r>
            <a:r>
              <a:rPr lang="en-US" altLang="ko-KR" sz="3000" b="1" dirty="0">
                <a:latin typeface="+mn-ea"/>
              </a:rPr>
              <a:t>-&gt; </a:t>
            </a:r>
            <a:r>
              <a:rPr lang="ko-KR" altLang="en-US" sz="3000" b="1" dirty="0">
                <a:latin typeface="+mn-ea"/>
              </a:rPr>
              <a:t>데이터베이스화 </a:t>
            </a:r>
            <a:r>
              <a:rPr lang="en-US" altLang="ko-KR" sz="3000" b="1" dirty="0">
                <a:latin typeface="+mn-ea"/>
              </a:rPr>
              <a:t>-&gt; </a:t>
            </a:r>
            <a:r>
              <a:rPr lang="ko-KR" altLang="en-US" sz="3000" b="1" dirty="0">
                <a:latin typeface="+mn-ea"/>
              </a:rPr>
              <a:t>작업</a:t>
            </a:r>
          </a:p>
        </p:txBody>
      </p:sp>
    </p:spTree>
    <p:extLst>
      <p:ext uri="{BB962C8B-B14F-4D97-AF65-F5344CB8AC3E}">
        <p14:creationId xmlns:p14="http://schemas.microsoft.com/office/powerpoint/2010/main" val="141892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Basic Crawling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E42B6E-869A-47A0-9957-8010DD8AC66B}"/>
              </a:ext>
            </a:extLst>
          </p:cNvPr>
          <p:cNvSpPr txBox="1"/>
          <p:nvPr/>
        </p:nvSpPr>
        <p:spPr>
          <a:xfrm>
            <a:off x="1216846" y="1333076"/>
            <a:ext cx="1004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b="1" dirty="0" err="1"/>
              <a:t>위키독스</a:t>
            </a:r>
            <a:r>
              <a:rPr lang="en-US" altLang="ko-KR" sz="2500" b="1" dirty="0"/>
              <a:t>(</a:t>
            </a:r>
            <a:r>
              <a:rPr lang="en-US" altLang="ko-KR" sz="2800" dirty="0">
                <a:solidFill>
                  <a:srgbClr val="880000"/>
                </a:solidFill>
                <a:latin typeface="Consolas" panose="020B0609020204030204" pitchFamily="49" charset="0"/>
              </a:rPr>
              <a:t>https://wikidocs.net</a:t>
            </a:r>
            <a:r>
              <a:rPr lang="en-US" altLang="ko-KR" sz="2500" b="1" dirty="0"/>
              <a:t>)</a:t>
            </a:r>
            <a:r>
              <a:rPr lang="ko-KR" altLang="en-US" sz="2500" b="1" dirty="0"/>
              <a:t>의 책 목록을 크롤링해봅시다</a:t>
            </a:r>
            <a:r>
              <a:rPr lang="en-US" altLang="ko-KR" sz="2500" b="1" dirty="0"/>
              <a:t>.</a:t>
            </a:r>
            <a:endParaRPr lang="ko-KR" altLang="en-US" sz="2500" b="1" dirty="0"/>
          </a:p>
        </p:txBody>
      </p:sp>
      <p:pic>
        <p:nvPicPr>
          <p:cNvPr id="2050" name="Picture 2" descr="https://wikidocs.net/images/page/26473/9_7.png">
            <a:extLst>
              <a:ext uri="{FF2B5EF4-FFF2-40B4-BE49-F238E27FC236}">
                <a16:creationId xmlns:a16="http://schemas.microsoft.com/office/drawing/2014/main" id="{F2272265-D497-4C44-9BA2-F03462FC6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583" y="2053481"/>
            <a:ext cx="8254888" cy="427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Html</a:t>
            </a:r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문서 불러오기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268CD8-2044-4A9D-8012-5367745DAA4E}"/>
              </a:ext>
            </a:extLst>
          </p:cNvPr>
          <p:cNvSpPr/>
          <p:nvPr/>
        </p:nvSpPr>
        <p:spPr>
          <a:xfrm>
            <a:off x="1559496" y="1326083"/>
            <a:ext cx="73808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 requests </a:t>
            </a:r>
          </a:p>
          <a:p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en-US" altLang="ko-K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500" dirty="0">
                <a:solidFill>
                  <a:srgbClr val="880000"/>
                </a:solidFill>
                <a:latin typeface="Consolas" panose="020B0609020204030204" pitchFamily="49" charset="0"/>
              </a:rPr>
              <a:t>‘https://wikidocs.net’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) html = </a:t>
            </a:r>
            <a:r>
              <a:rPr lang="en-US" altLang="ko-K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R.text</a:t>
            </a:r>
            <a:endParaRPr lang="en-US" altLang="ko-KR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print(html)</a:t>
            </a:r>
            <a:endParaRPr lang="ko-KR" altLang="en-US" sz="2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A16E4-923F-4A6F-9613-2AFE50D07998}"/>
              </a:ext>
            </a:extLst>
          </p:cNvPr>
          <p:cNvSpPr/>
          <p:nvPr/>
        </p:nvSpPr>
        <p:spPr>
          <a:xfrm>
            <a:off x="1559496" y="3727762"/>
            <a:ext cx="100811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&lt;!DOCTYPE HTML&gt;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html</a:t>
            </a:r>
            <a:r>
              <a:rPr lang="ko-KR" altLang="en-US" dirty="0"/>
              <a:t> </a:t>
            </a:r>
            <a:r>
              <a:rPr lang="ko-KR" altLang="en-US" dirty="0" err="1"/>
              <a:t>lang</a:t>
            </a:r>
            <a:r>
              <a:rPr lang="ko-KR" altLang="en-US" dirty="0"/>
              <a:t>="</a:t>
            </a:r>
            <a:r>
              <a:rPr lang="ko-KR" altLang="en-US" dirty="0" err="1"/>
              <a:t>ko</a:t>
            </a:r>
            <a:r>
              <a:rPr lang="ko-KR" altLang="en-US" dirty="0"/>
              <a:t>"&gt;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head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&lt;</a:t>
            </a:r>
            <a:r>
              <a:rPr lang="ko-KR" altLang="en-US" dirty="0" err="1"/>
              <a:t>meta</a:t>
            </a:r>
            <a:r>
              <a:rPr lang="ko-KR" altLang="en-US" dirty="0"/>
              <a:t> </a:t>
            </a:r>
            <a:r>
              <a:rPr lang="ko-KR" altLang="en-US" dirty="0" err="1"/>
              <a:t>http-equiv</a:t>
            </a:r>
            <a:r>
              <a:rPr lang="ko-KR" altLang="en-US" dirty="0"/>
              <a:t>="</a:t>
            </a:r>
            <a:r>
              <a:rPr lang="ko-KR" altLang="en-US" dirty="0" err="1"/>
              <a:t>Content-Type</a:t>
            </a:r>
            <a:r>
              <a:rPr lang="ko-KR" altLang="en-US" dirty="0"/>
              <a:t>" </a:t>
            </a:r>
            <a:r>
              <a:rPr lang="ko-KR" altLang="en-US" dirty="0" err="1"/>
              <a:t>content</a:t>
            </a:r>
            <a:r>
              <a:rPr lang="ko-KR" altLang="en-US" dirty="0"/>
              <a:t>="</a:t>
            </a:r>
            <a:r>
              <a:rPr lang="ko-KR" altLang="en-US" dirty="0" err="1"/>
              <a:t>text</a:t>
            </a:r>
            <a:r>
              <a:rPr lang="ko-KR" altLang="en-US" dirty="0"/>
              <a:t>/</a:t>
            </a:r>
            <a:r>
              <a:rPr lang="ko-KR" altLang="en-US" dirty="0" err="1"/>
              <a:t>html</a:t>
            </a:r>
            <a:r>
              <a:rPr lang="ko-KR" altLang="en-US" dirty="0"/>
              <a:t>; </a:t>
            </a:r>
            <a:r>
              <a:rPr lang="ko-KR" altLang="en-US" dirty="0" err="1"/>
              <a:t>charset</a:t>
            </a:r>
            <a:r>
              <a:rPr lang="ko-KR" altLang="en-US" dirty="0"/>
              <a:t>=utf-8"&gt;</a:t>
            </a:r>
          </a:p>
          <a:p>
            <a:r>
              <a:rPr lang="ko-KR" altLang="en-US" dirty="0"/>
              <a:t>    &lt;</a:t>
            </a:r>
            <a:r>
              <a:rPr lang="ko-KR" altLang="en-US" dirty="0" err="1"/>
              <a:t>meta</a:t>
            </a:r>
            <a:r>
              <a:rPr lang="ko-KR" altLang="en-US" dirty="0"/>
              <a:t> </a:t>
            </a:r>
            <a:r>
              <a:rPr lang="ko-KR" altLang="en-US" dirty="0" err="1"/>
              <a:t>name</a:t>
            </a:r>
            <a:r>
              <a:rPr lang="ko-KR" altLang="en-US" dirty="0"/>
              <a:t>="</a:t>
            </a:r>
            <a:r>
              <a:rPr lang="ko-KR" altLang="en-US" dirty="0" err="1"/>
              <a:t>viewport</a:t>
            </a:r>
            <a:r>
              <a:rPr lang="ko-KR" altLang="en-US" dirty="0"/>
              <a:t>" </a:t>
            </a:r>
            <a:r>
              <a:rPr lang="ko-KR" altLang="en-US" dirty="0" err="1"/>
              <a:t>content</a:t>
            </a:r>
            <a:r>
              <a:rPr lang="ko-KR" altLang="en-US" dirty="0"/>
              <a:t>="</a:t>
            </a:r>
            <a:r>
              <a:rPr lang="ko-KR" altLang="en-US" dirty="0" err="1"/>
              <a:t>width</a:t>
            </a:r>
            <a:r>
              <a:rPr lang="ko-KR" altLang="en-US" dirty="0"/>
              <a:t>=</a:t>
            </a:r>
            <a:r>
              <a:rPr lang="ko-KR" altLang="en-US" dirty="0" err="1"/>
              <a:t>device-width</a:t>
            </a:r>
            <a:r>
              <a:rPr lang="ko-KR" altLang="en-US" dirty="0"/>
              <a:t>, </a:t>
            </a:r>
            <a:r>
              <a:rPr lang="ko-KR" altLang="en-US" dirty="0" err="1"/>
              <a:t>initial-scale</a:t>
            </a:r>
            <a:r>
              <a:rPr lang="ko-KR" altLang="en-US" dirty="0"/>
              <a:t>=1.0"&gt;</a:t>
            </a:r>
          </a:p>
          <a:p>
            <a:r>
              <a:rPr lang="ko-KR" altLang="en-US" dirty="0"/>
              <a:t>    &lt;</a:t>
            </a:r>
            <a:r>
              <a:rPr lang="ko-KR" altLang="en-US" dirty="0" err="1"/>
              <a:t>meta</a:t>
            </a:r>
            <a:r>
              <a:rPr lang="ko-KR" altLang="en-US" dirty="0"/>
              <a:t> </a:t>
            </a:r>
            <a:r>
              <a:rPr lang="ko-KR" altLang="en-US" dirty="0" err="1"/>
              <a:t>name</a:t>
            </a:r>
            <a:r>
              <a:rPr lang="ko-KR" altLang="en-US" dirty="0"/>
              <a:t>="</a:t>
            </a:r>
            <a:r>
              <a:rPr lang="ko-KR" altLang="en-US" dirty="0" err="1"/>
              <a:t>google-site-verification</a:t>
            </a:r>
            <a:r>
              <a:rPr lang="ko-KR" altLang="en-US" dirty="0"/>
              <a:t>" </a:t>
            </a:r>
            <a:r>
              <a:rPr lang="ko-KR" altLang="en-US" dirty="0" err="1"/>
              <a:t>content</a:t>
            </a:r>
            <a:r>
              <a:rPr lang="ko-KR" altLang="en-US" dirty="0"/>
              <a:t>="mzkAy71X1qQFWihQN535LoiToXg34MUg9nuor7Og9E8" /&gt;</a:t>
            </a:r>
          </a:p>
          <a:p>
            <a:r>
              <a:rPr lang="ko-KR" altLang="en-US" dirty="0"/>
              <a:t>    &lt;</a:t>
            </a:r>
            <a:r>
              <a:rPr lang="ko-KR" altLang="en-US" dirty="0" err="1"/>
              <a:t>meta</a:t>
            </a:r>
            <a:r>
              <a:rPr lang="ko-KR" altLang="en-US" dirty="0"/>
              <a:t> </a:t>
            </a:r>
            <a:r>
              <a:rPr lang="ko-KR" altLang="en-US" dirty="0" err="1"/>
              <a:t>name</a:t>
            </a:r>
            <a:r>
              <a:rPr lang="ko-KR" altLang="en-US" dirty="0"/>
              <a:t>="</a:t>
            </a:r>
            <a:r>
              <a:rPr lang="ko-KR" altLang="en-US" dirty="0" err="1"/>
              <a:t>naver-site-verification</a:t>
            </a:r>
            <a:r>
              <a:rPr lang="ko-KR" altLang="en-US" dirty="0"/>
              <a:t>" </a:t>
            </a:r>
            <a:r>
              <a:rPr lang="ko-KR" altLang="en-US" dirty="0" err="1"/>
              <a:t>content</a:t>
            </a:r>
            <a:r>
              <a:rPr lang="ko-KR" altLang="en-US" dirty="0"/>
              <a:t>="d7c116bce998e6961b8db93c8592550f1a82119f"/&gt;</a:t>
            </a:r>
          </a:p>
          <a:p>
            <a:r>
              <a:rPr lang="ko-KR" altLang="en-US" dirty="0"/>
              <a:t>    &lt;</a:t>
            </a:r>
            <a:r>
              <a:rPr lang="ko-KR" altLang="en-US" dirty="0" err="1"/>
              <a:t>meta</a:t>
            </a:r>
            <a:r>
              <a:rPr lang="ko-KR" altLang="en-US" dirty="0"/>
              <a:t> </a:t>
            </a:r>
            <a:r>
              <a:rPr lang="ko-KR" altLang="en-US" dirty="0" err="1"/>
              <a:t>name</a:t>
            </a:r>
            <a:r>
              <a:rPr lang="ko-KR" altLang="en-US" dirty="0"/>
              <a:t>="</a:t>
            </a:r>
            <a:r>
              <a:rPr lang="ko-KR" altLang="en-US" dirty="0" err="1"/>
              <a:t>description</a:t>
            </a:r>
            <a:r>
              <a:rPr lang="ko-KR" altLang="en-US" dirty="0"/>
              <a:t>" </a:t>
            </a:r>
            <a:r>
              <a:rPr lang="ko-KR" altLang="en-US" dirty="0" err="1"/>
              <a:t>content</a:t>
            </a:r>
            <a:r>
              <a:rPr lang="ko-KR" altLang="en-US" dirty="0"/>
              <a:t>="온라인 책을 제작 공유하는 플랫폼 서비스"&gt;</a:t>
            </a:r>
            <a:endParaRPr lang="en-US" altLang="ko-KR" dirty="0"/>
          </a:p>
          <a:p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2D63BEC-1440-42D0-84A9-37794DDBFC2E}"/>
              </a:ext>
            </a:extLst>
          </p:cNvPr>
          <p:cNvSpPr/>
          <p:nvPr/>
        </p:nvSpPr>
        <p:spPr>
          <a:xfrm>
            <a:off x="4619836" y="2957299"/>
            <a:ext cx="720080" cy="753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5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구글 크롬 개발자도구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E42B6E-869A-47A0-9957-8010DD8AC66B}"/>
              </a:ext>
            </a:extLst>
          </p:cNvPr>
          <p:cNvSpPr txBox="1"/>
          <p:nvPr/>
        </p:nvSpPr>
        <p:spPr>
          <a:xfrm>
            <a:off x="5537948" y="2477058"/>
            <a:ext cx="62889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b="1" dirty="0"/>
              <a:t>구글 크롬에서 </a:t>
            </a:r>
            <a:r>
              <a:rPr lang="en-US" altLang="ko-KR" sz="2500" b="1" dirty="0"/>
              <a:t>F12</a:t>
            </a:r>
            <a:r>
              <a:rPr lang="ko-KR" altLang="en-US" sz="2500" b="1" dirty="0"/>
              <a:t>를 눌러보세요</a:t>
            </a:r>
            <a:r>
              <a:rPr lang="en-US" altLang="ko-KR" sz="25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b="1" dirty="0"/>
              <a:t>아무것도 모르겠는 코드들이 보이시나요</a:t>
            </a:r>
            <a:r>
              <a:rPr lang="en-US" altLang="ko-KR" sz="25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b="1" dirty="0"/>
              <a:t>일단 이 의미들은 나중에 알아보고</a:t>
            </a:r>
            <a:r>
              <a:rPr lang="en-US" altLang="ko-KR" sz="2500" b="1" dirty="0"/>
              <a:t>,</a:t>
            </a:r>
          </a:p>
          <a:p>
            <a:r>
              <a:rPr lang="ko-KR" altLang="en-US" sz="2500" b="1" dirty="0"/>
              <a:t>일단 그냥 따라해봅시다</a:t>
            </a:r>
            <a:r>
              <a:rPr lang="en-US" altLang="ko-KR" sz="2500" b="1" dirty="0"/>
              <a:t>.</a:t>
            </a:r>
            <a:endParaRPr lang="ko-KR" altLang="en-US" sz="2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4DA819-C8EC-41AB-B636-D51B3B0AF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3"/>
          <a:stretch/>
        </p:blipFill>
        <p:spPr>
          <a:xfrm>
            <a:off x="0" y="900282"/>
            <a:ext cx="5172797" cy="67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일단 크롤링해보자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D99E1D-132F-4AB6-92EA-C7850512AB78}"/>
              </a:ext>
            </a:extLst>
          </p:cNvPr>
          <p:cNvSpPr/>
          <p:nvPr/>
        </p:nvSpPr>
        <p:spPr>
          <a:xfrm>
            <a:off x="2095374" y="1751110"/>
            <a:ext cx="8484604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모듈 </a:t>
            </a:r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loading</a:t>
            </a:r>
          </a:p>
          <a:p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 requests </a:t>
            </a:r>
          </a:p>
          <a:p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 bs4 </a:t>
            </a:r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BeautifulSoup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altLang="ko-KR" sz="2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문서의 </a:t>
            </a:r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html </a:t>
            </a:r>
            <a:r>
              <a:rPr lang="ko-KR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문서 가져옴</a:t>
            </a:r>
            <a:endParaRPr lang="en-US" altLang="ko-KR" sz="2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en-US" altLang="ko-KR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requests.get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300" dirty="0">
                <a:solidFill>
                  <a:srgbClr val="880000"/>
                </a:solidFill>
                <a:latin typeface="Consolas" panose="020B0609020204030204" pitchFamily="49" charset="0"/>
              </a:rPr>
              <a:t>'https://wikidocs.net’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#r</a:t>
            </a:r>
            <a:r>
              <a:rPr lang="ko-KR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문서의 </a:t>
            </a:r>
            <a:r>
              <a:rPr lang="en-US" altLang="ko-KR" sz="2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textnode</a:t>
            </a:r>
            <a:r>
              <a:rPr lang="ko-KR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값을 </a:t>
            </a:r>
            <a:r>
              <a:rPr lang="ko-KR" altLang="en-US" sz="2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읽어옴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html = </a:t>
            </a:r>
            <a:r>
              <a:rPr lang="en-US" altLang="ko-KR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r.text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그 값들을 </a:t>
            </a:r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parser</a:t>
            </a:r>
            <a:r>
              <a:rPr lang="ko-KR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로 가져옴</a:t>
            </a:r>
            <a:endParaRPr lang="en-US" altLang="ko-KR" sz="2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Soup = </a:t>
            </a:r>
            <a:r>
              <a:rPr lang="en-US" altLang="ko-KR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BeautifulSoup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(html, </a:t>
            </a:r>
            <a:r>
              <a:rPr lang="ko-KR" altLang="en-US" sz="2300" dirty="0">
                <a:solidFill>
                  <a:srgbClr val="880000"/>
                </a:solidFill>
                <a:latin typeface="Consolas" panose="020B0609020204030204" pitchFamily="49" charset="0"/>
              </a:rPr>
              <a:t>＇</a:t>
            </a:r>
            <a:r>
              <a:rPr lang="en-US" altLang="ko-KR" sz="2300" dirty="0" err="1">
                <a:solidFill>
                  <a:srgbClr val="880000"/>
                </a:solidFill>
                <a:latin typeface="Consolas" panose="020B0609020204030204" pitchFamily="49" charset="0"/>
              </a:rPr>
              <a:t>html.parser</a:t>
            </a:r>
            <a:r>
              <a:rPr lang="en-US" altLang="ko-KR" sz="2300" dirty="0">
                <a:solidFill>
                  <a:srgbClr val="880000"/>
                </a:solidFill>
                <a:latin typeface="Consolas" panose="020B0609020204030204" pitchFamily="49" charset="0"/>
              </a:rPr>
              <a:t>’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찾고자 하는 값을 찾아냄</a:t>
            </a:r>
            <a:endParaRPr lang="en-US" altLang="ko-KR" sz="23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titles = </a:t>
            </a:r>
            <a:r>
              <a:rPr lang="en-US" altLang="ko-KR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soup.select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300" dirty="0">
                <a:solidFill>
                  <a:srgbClr val="880000"/>
                </a:solidFill>
                <a:latin typeface="Consolas" panose="020B0609020204030204" pitchFamily="49" charset="0"/>
              </a:rPr>
              <a:t>'.book-subject’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출력</a:t>
            </a:r>
            <a:endParaRPr lang="en-US" altLang="ko-KR" sz="2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 title </a:t>
            </a:r>
            <a:r>
              <a:rPr lang="en-US" altLang="ko-KR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 titles: </a:t>
            </a:r>
          </a:p>
          <a:p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	print(</a:t>
            </a:r>
            <a:r>
              <a:rPr lang="en-US" altLang="ko-KR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title.text</a:t>
            </a:r>
            <a:r>
              <a:rPr lang="en-US" altLang="ko-KR" sz="2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2215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Parser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098" name="Picture 2" descr="https://t1.daumcdn.net/cfile/tistory/996477335A12288812">
            <a:extLst>
              <a:ext uri="{FF2B5EF4-FFF2-40B4-BE49-F238E27FC236}">
                <a16:creationId xmlns:a16="http://schemas.microsoft.com/office/drawing/2014/main" id="{DB862058-F88A-4CCF-A6A3-B9DA05338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1"/>
          <a:stretch/>
        </p:blipFill>
        <p:spPr bwMode="auto">
          <a:xfrm>
            <a:off x="911425" y="1968319"/>
            <a:ext cx="4500499" cy="446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D067C8-047D-4A48-9BE5-84EC99268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1" b="51710"/>
          <a:stretch/>
        </p:blipFill>
        <p:spPr>
          <a:xfrm>
            <a:off x="5841457" y="1968319"/>
            <a:ext cx="5172797" cy="2692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774A4-173A-4AA0-9189-97001F852197}"/>
              </a:ext>
            </a:extLst>
          </p:cNvPr>
          <p:cNvSpPr txBox="1"/>
          <p:nvPr/>
        </p:nvSpPr>
        <p:spPr>
          <a:xfrm>
            <a:off x="6240016" y="5405909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문장 구조 분석</a:t>
            </a:r>
            <a:r>
              <a:rPr lang="en-US" altLang="ko-KR" sz="3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1026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HTML</a:t>
            </a:r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Tree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7170" name="Picture 2" descr="HTML í¸ë¦¬ì ëí ì´ë¯¸ì§ ê²ìê²°ê³¼">
            <a:extLst>
              <a:ext uri="{FF2B5EF4-FFF2-40B4-BE49-F238E27FC236}">
                <a16:creationId xmlns:a16="http://schemas.microsoft.com/office/drawing/2014/main" id="{A9A09581-9F32-41CA-9512-57C3AE42E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77" y="2009006"/>
            <a:ext cx="9067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3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Basic of HTML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C42E26E-CFC8-4F6E-B918-88110F9B9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00" y="900281"/>
            <a:ext cx="10117948" cy="67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2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Basic of HTML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188B306-2F2F-4C39-AEF2-30282FF2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9" y="1028548"/>
            <a:ext cx="11690755" cy="62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Basic of HTML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BCD7E7C-C179-46E8-A59B-38467FF7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0" y="900281"/>
            <a:ext cx="10698696" cy="67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68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 declaration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31904" y="449533"/>
            <a:ext cx="5796644" cy="399961"/>
            <a:chOff x="5591944" y="404664"/>
            <a:chExt cx="6919207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5591944" y="404664"/>
              <a:ext cx="1911020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7284131" y="404664"/>
              <a:ext cx="1843200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004041A-8343-4E6D-ABD7-A64CD07AA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08" y="969482"/>
            <a:ext cx="8893980" cy="64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Basic of HTML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2A8E87F-1BE5-4E37-944E-1EDAEC768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57" y="900282"/>
            <a:ext cx="9362147" cy="67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Basic of HTML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E0F2BD3-B9B0-4C03-B671-C92D2B37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612" y="1154588"/>
            <a:ext cx="5930154" cy="601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9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Basic of HTML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C861B6E-232D-43EC-B780-219ABDE4A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466654"/>
            <a:ext cx="9180417" cy="582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Example code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14116D-913C-4CF5-9303-7D33C063E312}"/>
              </a:ext>
            </a:extLst>
          </p:cNvPr>
          <p:cNvSpPr txBox="1"/>
          <p:nvPr/>
        </p:nvSpPr>
        <p:spPr>
          <a:xfrm>
            <a:off x="2180251" y="3449166"/>
            <a:ext cx="8648521" cy="306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rgbClr val="FCC28C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dirty="0">
                <a:latin typeface="Consolas" panose="020B0609020204030204" pitchFamily="49" charset="0"/>
              </a:rPr>
              <a:t>requests</a:t>
            </a:r>
            <a:b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altLang="ko-KR" sz="2500" dirty="0">
                <a:solidFill>
                  <a:srgbClr val="FCC28C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dirty="0">
                <a:latin typeface="Consolas" panose="020B0609020204030204" pitchFamily="49" charset="0"/>
              </a:rPr>
              <a:t>bs4</a:t>
            </a:r>
            <a: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dirty="0">
                <a:solidFill>
                  <a:srgbClr val="FCC28C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dirty="0" err="1">
                <a:latin typeface="Consolas" panose="020B0609020204030204" pitchFamily="49" charset="0"/>
              </a:rPr>
              <a:t>BeautifulSoup</a:t>
            </a:r>
            <a:b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b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altLang="ko-KR" sz="2500" dirty="0">
                <a:latin typeface="Consolas" panose="020B0609020204030204" pitchFamily="49" charset="0"/>
              </a:rPr>
              <a:t>html</a:t>
            </a:r>
            <a: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dirty="0">
                <a:latin typeface="Consolas" panose="020B0609020204030204" pitchFamily="49" charset="0"/>
              </a:rPr>
              <a:t>=</a:t>
            </a:r>
            <a: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dirty="0" err="1">
                <a:latin typeface="Consolas" panose="020B0609020204030204" pitchFamily="49" charset="0"/>
              </a:rPr>
              <a:t>requests.get</a:t>
            </a:r>
            <a:r>
              <a:rPr lang="en-US" altLang="ko-KR" sz="2500" dirty="0">
                <a:latin typeface="Consolas" panose="020B0609020204030204" pitchFamily="49" charset="0"/>
              </a:rPr>
              <a:t>(</a:t>
            </a:r>
            <a:r>
              <a:rPr lang="en-US" altLang="ko-KR" sz="2500" dirty="0">
                <a:solidFill>
                  <a:srgbClr val="A2FCA2"/>
                </a:solidFill>
                <a:latin typeface="Consolas" panose="020B0609020204030204" pitchFamily="49" charset="0"/>
              </a:rPr>
              <a:t>"http://www.naver.com"</a:t>
            </a:r>
            <a:r>
              <a:rPr lang="en-US" altLang="ko-KR" sz="2500" dirty="0">
                <a:latin typeface="Consolas" panose="020B0609020204030204" pitchFamily="49" charset="0"/>
              </a:rPr>
              <a:t>).text</a:t>
            </a:r>
            <a:b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altLang="ko-KR" sz="2500" dirty="0" err="1">
                <a:latin typeface="Consolas" panose="020B0609020204030204" pitchFamily="49" charset="0"/>
              </a:rPr>
              <a:t>bsObject</a:t>
            </a:r>
            <a: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dirty="0">
                <a:latin typeface="Consolas" panose="020B0609020204030204" pitchFamily="49" charset="0"/>
              </a:rPr>
              <a:t>=</a:t>
            </a:r>
            <a: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dirty="0" err="1">
                <a:latin typeface="Consolas" panose="020B0609020204030204" pitchFamily="49" charset="0"/>
              </a:rPr>
              <a:t>BeautifulSoup</a:t>
            </a:r>
            <a:r>
              <a:rPr lang="en-US" altLang="ko-KR" sz="2500" dirty="0">
                <a:latin typeface="Consolas" panose="020B0609020204030204" pitchFamily="49" charset="0"/>
              </a:rPr>
              <a:t>(html,</a:t>
            </a:r>
            <a: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dirty="0">
                <a:solidFill>
                  <a:srgbClr val="A2FCA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500" dirty="0" err="1">
                <a:solidFill>
                  <a:srgbClr val="A2FCA2"/>
                </a:solidFill>
                <a:latin typeface="Consolas" panose="020B0609020204030204" pitchFamily="49" charset="0"/>
              </a:rPr>
              <a:t>html.parser</a:t>
            </a:r>
            <a:r>
              <a:rPr lang="en-US" altLang="ko-KR" sz="2500" dirty="0">
                <a:solidFill>
                  <a:srgbClr val="A2FCA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500" dirty="0">
                <a:latin typeface="Consolas" panose="020B0609020204030204" pitchFamily="49" charset="0"/>
              </a:rPr>
              <a:t>)</a:t>
            </a:r>
            <a:b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br>
              <a:rPr lang="en-US" altLang="ko-KR" sz="25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altLang="ko-KR" sz="25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2500" dirty="0">
                <a:latin typeface="Consolas" panose="020B0609020204030204" pitchFamily="49" charset="0"/>
              </a:rPr>
              <a:t>(</a:t>
            </a:r>
            <a:r>
              <a:rPr lang="en-US" altLang="ko-KR" sz="2500" dirty="0" err="1">
                <a:latin typeface="Consolas" panose="020B0609020204030204" pitchFamily="49" charset="0"/>
              </a:rPr>
              <a:t>bsObject.head.title</a:t>
            </a:r>
            <a:r>
              <a:rPr lang="en-US" altLang="ko-KR" sz="2500" dirty="0">
                <a:latin typeface="Consolas" panose="020B0609020204030204" pitchFamily="49" charset="0"/>
              </a:rPr>
              <a:t>)</a:t>
            </a:r>
            <a:endParaRPr lang="en-US" altLang="ko-KR" sz="25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ABF09-89A7-43B6-9D4C-1B753ED64889}"/>
              </a:ext>
            </a:extLst>
          </p:cNvPr>
          <p:cNvSpPr txBox="1"/>
          <p:nvPr/>
        </p:nvSpPr>
        <p:spPr>
          <a:xfrm>
            <a:off x="1919536" y="2045010"/>
            <a:ext cx="3772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Title</a:t>
            </a:r>
            <a:r>
              <a:rPr lang="ko-KR" altLang="en-US" sz="3000" b="1" dirty="0"/>
              <a:t>만 출력해봅시다</a:t>
            </a:r>
            <a:r>
              <a:rPr lang="en-US" altLang="ko-KR" sz="3000" b="1" dirty="0"/>
              <a:t>!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8518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Example code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14116D-913C-4CF5-9303-7D33C063E312}"/>
              </a:ext>
            </a:extLst>
          </p:cNvPr>
          <p:cNvSpPr txBox="1"/>
          <p:nvPr/>
        </p:nvSpPr>
        <p:spPr>
          <a:xfrm>
            <a:off x="197768" y="1364821"/>
            <a:ext cx="10669909" cy="635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altLang="ko-KR" sz="2800" dirty="0">
              <a:solidFill>
                <a:srgbClr val="F926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800" dirty="0">
              <a:solidFill>
                <a:srgbClr val="D0D0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altLang="ko-KR" sz="2800" dirty="0">
              <a:solidFill>
                <a:srgbClr val="F926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800" dirty="0">
              <a:solidFill>
                <a:srgbClr val="D0D0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altLang="ko-KR" sz="2800" dirty="0">
              <a:solidFill>
                <a:srgbClr val="F926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800" dirty="0">
              <a:solidFill>
                <a:srgbClr val="D0D0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ko-KR" altLang="ko-KR" sz="2800" dirty="0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ko-KR" sz="28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800" dirty="0" err="1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ex_class</a:t>
            </a:r>
            <a:r>
              <a:rPr lang="ko-KR" altLang="ko-KR" sz="28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altLang="ko-KR" sz="2800" dirty="0">
              <a:solidFill>
                <a:srgbClr val="F926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ko-KR" altLang="ko-KR" sz="2800" dirty="0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ko-KR" sz="28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800" dirty="0" err="1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ex_id</a:t>
            </a:r>
            <a:r>
              <a:rPr lang="ko-KR" altLang="ko-KR" sz="28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altLang="ko-KR" sz="2800" dirty="0">
              <a:solidFill>
                <a:srgbClr val="F926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&lt;h1&gt;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heading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&lt;/h1&gt;</a:t>
            </a:r>
            <a:endParaRPr lang="en-US" altLang="ko-KR" sz="2800" dirty="0">
              <a:solidFill>
                <a:srgbClr val="F926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altLang="ko-KR" sz="2800" dirty="0">
              <a:solidFill>
                <a:srgbClr val="F926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8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altLang="ko-KR" sz="2800" dirty="0">
              <a:solidFill>
                <a:srgbClr val="F926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8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800" dirty="0">
              <a:solidFill>
                <a:srgbClr val="D0D0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8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ko-KR" altLang="ko-KR" sz="28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/>
              <a:t> </a:t>
            </a:r>
            <a:endParaRPr lang="ko-KR" altLang="ko-KR" sz="5400" dirty="0">
              <a:latin typeface="Arial" panose="020B0604020202020204" pitchFamily="34" charset="0"/>
            </a:endParaRPr>
          </a:p>
          <a:p>
            <a:endParaRPr lang="en-US" altLang="ko-KR" sz="25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95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Example code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A53D4-84D4-446F-868B-DAD5E664BFD2}"/>
              </a:ext>
            </a:extLst>
          </p:cNvPr>
          <p:cNvSpPr/>
          <p:nvPr/>
        </p:nvSpPr>
        <p:spPr>
          <a:xfrm>
            <a:off x="1307468" y="1249455"/>
            <a:ext cx="741682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b="1" dirty="0">
                <a:latin typeface="Lato"/>
              </a:rPr>
              <a:t>find() </a:t>
            </a:r>
            <a:r>
              <a:rPr lang="ko-KR" altLang="en-US" sz="2300" b="1" dirty="0">
                <a:latin typeface="Lato"/>
              </a:rPr>
              <a:t>및 </a:t>
            </a:r>
            <a:r>
              <a:rPr lang="en-US" altLang="ko-KR" sz="2300" b="1" dirty="0" err="1">
                <a:latin typeface="Lato"/>
              </a:rPr>
              <a:t>find_all</a:t>
            </a:r>
            <a:r>
              <a:rPr lang="en-US" altLang="ko-KR" sz="2300" b="1" dirty="0">
                <a:latin typeface="Lato"/>
              </a:rPr>
              <a:t>()</a:t>
            </a:r>
            <a:r>
              <a:rPr lang="ko-KR" altLang="en-US" sz="2300" b="1" dirty="0">
                <a:latin typeface="Lato"/>
              </a:rPr>
              <a:t>함수</a:t>
            </a:r>
            <a:endParaRPr lang="en-US" altLang="ko-KR" sz="2300" b="1" dirty="0">
              <a:latin typeface="Lato"/>
            </a:endParaRPr>
          </a:p>
          <a:p>
            <a:endParaRPr lang="ko-KR" altLang="en-US" sz="1000" b="1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Lato"/>
              </a:rPr>
              <a:t>함수 인자로는 찾고자 하는 태그의 이름</a:t>
            </a:r>
            <a:r>
              <a:rPr lang="en-US" altLang="ko-KR" dirty="0">
                <a:latin typeface="Lato"/>
              </a:rPr>
              <a:t>, </a:t>
            </a:r>
            <a:r>
              <a:rPr lang="ko-KR" altLang="en-US" dirty="0">
                <a:latin typeface="Lato"/>
              </a:rPr>
              <a:t>속성 기타 등등이 들어간다</a:t>
            </a:r>
            <a:r>
              <a:rPr lang="en-US" altLang="ko-KR" dirty="0">
                <a:latin typeface="Lato"/>
              </a:rPr>
              <a:t>.</a:t>
            </a:r>
            <a:endParaRPr lang="en-US" altLang="ko-KR" b="0" i="0" dirty="0">
              <a:effectLst/>
              <a:latin typeface="Lato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333CD0-4DC9-49F2-958C-557DEFFF8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7"/>
          <a:stretch/>
        </p:blipFill>
        <p:spPr>
          <a:xfrm>
            <a:off x="1319486" y="3054120"/>
            <a:ext cx="3824728" cy="877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7292096-2914-4C0F-932A-7FA5F9C1A22D}"/>
              </a:ext>
            </a:extLst>
          </p:cNvPr>
          <p:cNvCxnSpPr>
            <a:cxnSpLocks/>
          </p:cNvCxnSpPr>
          <p:nvPr/>
        </p:nvCxnSpPr>
        <p:spPr>
          <a:xfrm flipH="1">
            <a:off x="4376218" y="3320518"/>
            <a:ext cx="132373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409E60-405F-41E9-B43C-F3D9A7EC989A}"/>
              </a:ext>
            </a:extLst>
          </p:cNvPr>
          <p:cNvSpPr/>
          <p:nvPr/>
        </p:nvSpPr>
        <p:spPr>
          <a:xfrm>
            <a:off x="5301678" y="2394014"/>
            <a:ext cx="62523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000" dirty="0">
              <a:solidFill>
                <a:srgbClr val="D0D0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 err="1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ko-KR" altLang="ko-KR" sz="2000" dirty="0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ko-KR" sz="20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000" dirty="0" err="1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ex_class</a:t>
            </a:r>
            <a:r>
              <a:rPr lang="ko-KR" altLang="ko-KR" sz="20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altLang="ko-KR" sz="2000" dirty="0">
              <a:solidFill>
                <a:srgbClr val="F926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 err="1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ko-KR" altLang="ko-KR" sz="2000" dirty="0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ko-KR" sz="20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000" dirty="0" err="1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ex_id</a:t>
            </a:r>
            <a:r>
              <a:rPr lang="ko-KR" altLang="ko-KR" sz="20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ko-KR" altLang="en-US" sz="2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9DB383F-786C-4E22-A94B-86890BE763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01"/>
          <a:stretch/>
        </p:blipFill>
        <p:spPr>
          <a:xfrm>
            <a:off x="1305190" y="5390252"/>
            <a:ext cx="3998722" cy="7449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61290F-1284-41A3-8820-BC201680DA80}"/>
              </a:ext>
            </a:extLst>
          </p:cNvPr>
          <p:cNvCxnSpPr>
            <a:cxnSpLocks/>
          </p:cNvCxnSpPr>
          <p:nvPr/>
        </p:nvCxnSpPr>
        <p:spPr>
          <a:xfrm flipH="1">
            <a:off x="4354011" y="5717418"/>
            <a:ext cx="132373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7445AA-3B79-48D2-96F9-6EA52A986558}"/>
              </a:ext>
            </a:extLst>
          </p:cNvPr>
          <p:cNvSpPr/>
          <p:nvPr/>
        </p:nvSpPr>
        <p:spPr>
          <a:xfrm>
            <a:off x="6061080" y="5578040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15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Example code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A53D4-84D4-446F-868B-DAD5E664BFD2}"/>
              </a:ext>
            </a:extLst>
          </p:cNvPr>
          <p:cNvSpPr/>
          <p:nvPr/>
        </p:nvSpPr>
        <p:spPr>
          <a:xfrm>
            <a:off x="1632892" y="979772"/>
            <a:ext cx="80275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300" b="1" dirty="0">
                <a:latin typeface="+mn-ea"/>
              </a:rPr>
              <a:t>태그와 속성을 이용해서 가져오기</a:t>
            </a:r>
            <a:endParaRPr lang="en-US" altLang="ko-KR" sz="2300" b="1" dirty="0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000" b="1" dirty="0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latin typeface="+mn-ea"/>
              </a:rPr>
              <a:t>태그와 속성을 이용할 때 함수의 인자로 원하는 태그를 첫번째 인자로 그 다음에 </a:t>
            </a:r>
            <a:endParaRPr lang="en-US" altLang="ko-KR" sz="1600" dirty="0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latin typeface="+mn-ea"/>
                <a:cs typeface="Arial" panose="020B0604020202020204" pitchFamily="34" charset="0"/>
              </a:rPr>
              <a:t>속성</a:t>
            </a:r>
            <a:r>
              <a:rPr lang="en-US" altLang="ko-KR" sz="160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ko-KR" sz="1600" dirty="0">
                <a:latin typeface="+mn-ea"/>
                <a:cs typeface="Arial" panose="020B0604020202020204" pitchFamily="34" charset="0"/>
              </a:rPr>
              <a:t>:</a:t>
            </a:r>
            <a:r>
              <a:rPr lang="en-US" altLang="ko-KR" sz="160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ko-KR" sz="1600" dirty="0">
                <a:latin typeface="+mn-ea"/>
                <a:cs typeface="Arial" panose="020B0604020202020204" pitchFamily="34" charset="0"/>
              </a:rPr>
              <a:t>값</a:t>
            </a:r>
            <a:r>
              <a:rPr lang="ko-KR" altLang="ko-KR" sz="1600" dirty="0">
                <a:latin typeface="+mn-ea"/>
              </a:rPr>
              <a:t>의 형태로 </a:t>
            </a:r>
            <a:r>
              <a:rPr lang="ko-KR" altLang="ko-KR" sz="1600" dirty="0" err="1">
                <a:latin typeface="+mn-ea"/>
                <a:cs typeface="Arial" panose="020B0604020202020204" pitchFamily="34" charset="0"/>
              </a:rPr>
              <a:t>dictionary</a:t>
            </a:r>
            <a:r>
              <a:rPr lang="ko-KR" altLang="ko-KR" sz="1600" dirty="0">
                <a:latin typeface="+mn-ea"/>
              </a:rPr>
              <a:t> 형태로 만들어서 넣어주면 된다.</a:t>
            </a:r>
            <a:endParaRPr lang="en-US" altLang="ko-KR" sz="1600" dirty="0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500" dirty="0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+mn-ea"/>
                <a:cs typeface="Arial" panose="020B0604020202020204" pitchFamily="34" charset="0"/>
              </a:rPr>
              <a:t>find_all</a:t>
            </a:r>
            <a:r>
              <a:rPr lang="ko-KR" altLang="ko-KR" sz="1600" dirty="0">
                <a:latin typeface="+mn-ea"/>
                <a:cs typeface="Arial" panose="020B0604020202020204" pitchFamily="34" charset="0"/>
              </a:rPr>
              <a:t>('</a:t>
            </a:r>
            <a:r>
              <a:rPr lang="ko-KR" altLang="ko-KR" sz="1600" dirty="0" err="1">
                <a:latin typeface="+mn-ea"/>
                <a:cs typeface="Arial" panose="020B0604020202020204" pitchFamily="34" charset="0"/>
              </a:rPr>
              <a:t>태그명</a:t>
            </a:r>
            <a:r>
              <a:rPr lang="ko-KR" altLang="ko-KR" sz="1600" dirty="0">
                <a:latin typeface="+mn-ea"/>
                <a:cs typeface="Arial" panose="020B0604020202020204" pitchFamily="34" charset="0"/>
              </a:rPr>
              <a:t>', {'</a:t>
            </a:r>
            <a:r>
              <a:rPr lang="ko-KR" altLang="ko-KR" sz="1600" dirty="0" err="1">
                <a:latin typeface="+mn-ea"/>
                <a:cs typeface="Arial" panose="020B0604020202020204" pitchFamily="34" charset="0"/>
              </a:rPr>
              <a:t>속성명</a:t>
            </a:r>
            <a:r>
              <a:rPr lang="ko-KR" altLang="ko-KR" sz="1600" dirty="0">
                <a:latin typeface="+mn-ea"/>
                <a:cs typeface="Arial" panose="020B0604020202020204" pitchFamily="34" charset="0"/>
              </a:rPr>
              <a:t>' : '값' ...})</a:t>
            </a:r>
            <a:endParaRPr lang="ko-KR" altLang="ko-KR" sz="1600" dirty="0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+mn-ea"/>
                <a:cs typeface="Arial" panose="020B0604020202020204" pitchFamily="34" charset="0"/>
              </a:rPr>
              <a:t>find</a:t>
            </a:r>
            <a:r>
              <a:rPr lang="ko-KR" altLang="ko-KR" sz="1600" dirty="0">
                <a:latin typeface="+mn-ea"/>
                <a:cs typeface="Arial" panose="020B0604020202020204" pitchFamily="34" charset="0"/>
              </a:rPr>
              <a:t>('</a:t>
            </a:r>
            <a:r>
              <a:rPr lang="ko-KR" altLang="ko-KR" sz="1600" dirty="0" err="1">
                <a:latin typeface="+mn-ea"/>
                <a:cs typeface="Arial" panose="020B0604020202020204" pitchFamily="34" charset="0"/>
              </a:rPr>
              <a:t>태그명</a:t>
            </a:r>
            <a:r>
              <a:rPr lang="ko-KR" altLang="ko-KR" sz="1600" dirty="0">
                <a:latin typeface="+mn-ea"/>
                <a:cs typeface="Arial" panose="020B0604020202020204" pitchFamily="34" charset="0"/>
              </a:rPr>
              <a:t>', {'</a:t>
            </a:r>
            <a:r>
              <a:rPr lang="ko-KR" altLang="ko-KR" sz="1600" dirty="0" err="1">
                <a:latin typeface="+mn-ea"/>
                <a:cs typeface="Arial" panose="020B0604020202020204" pitchFamily="34" charset="0"/>
              </a:rPr>
              <a:t>속성명</a:t>
            </a:r>
            <a:r>
              <a:rPr lang="ko-KR" altLang="ko-KR" sz="1600" dirty="0">
                <a:latin typeface="+mn-ea"/>
                <a:cs typeface="Arial" panose="020B0604020202020204" pitchFamily="34" charset="0"/>
              </a:rPr>
              <a:t>' : '값' ...})</a:t>
            </a:r>
            <a:endParaRPr lang="ko-KR" altLang="ko-KR" sz="16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Lato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409E60-405F-41E9-B43C-F3D9A7EC989A}"/>
              </a:ext>
            </a:extLst>
          </p:cNvPr>
          <p:cNvSpPr/>
          <p:nvPr/>
        </p:nvSpPr>
        <p:spPr>
          <a:xfrm>
            <a:off x="5431785" y="3508770"/>
            <a:ext cx="6252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 err="1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ko-KR" altLang="ko-KR" sz="2000" dirty="0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ko-KR" sz="20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000" dirty="0" err="1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ex_id</a:t>
            </a:r>
            <a:r>
              <a:rPr lang="ko-KR" altLang="ko-KR" sz="20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ko-KR" altLang="en-US" sz="2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7445AA-3B79-48D2-96F9-6EA52A986558}"/>
              </a:ext>
            </a:extLst>
          </p:cNvPr>
          <p:cNvSpPr/>
          <p:nvPr/>
        </p:nvSpPr>
        <p:spPr>
          <a:xfrm>
            <a:off x="4471484" y="5741373"/>
            <a:ext cx="7912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 err="1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ko-KR" altLang="ko-KR" sz="2000" dirty="0">
                <a:solidFill>
                  <a:srgbClr val="A6E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ko-KR" sz="20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000" dirty="0" err="1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ex_class</a:t>
            </a:r>
            <a:r>
              <a:rPr lang="ko-KR" altLang="ko-KR" sz="2000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 err="1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ko-KR" sz="2000" dirty="0">
                <a:solidFill>
                  <a:srgbClr val="D0D0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ko-KR" altLang="ko-KR" sz="2000" dirty="0" err="1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ko-KR" altLang="ko-KR" sz="2000" dirty="0">
                <a:solidFill>
                  <a:srgbClr val="F926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altLang="ko-KR" sz="2000" dirty="0">
              <a:solidFill>
                <a:srgbClr val="F926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173739-E2CC-467F-B476-2E757C4C0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25705" cy="27699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50472B-26FA-4CD0-9B7B-4A3DD394F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91"/>
          <a:stretch/>
        </p:blipFill>
        <p:spPr>
          <a:xfrm>
            <a:off x="1379476" y="3551212"/>
            <a:ext cx="3722103" cy="707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7292096-2914-4C0F-932A-7FA5F9C1A22D}"/>
              </a:ext>
            </a:extLst>
          </p:cNvPr>
          <p:cNvCxnSpPr>
            <a:cxnSpLocks/>
          </p:cNvCxnSpPr>
          <p:nvPr/>
        </p:nvCxnSpPr>
        <p:spPr>
          <a:xfrm flipH="1">
            <a:off x="4835860" y="3917218"/>
            <a:ext cx="132373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59DB19-30E6-4361-ADAE-72C534BEE0C4}"/>
              </a:ext>
            </a:extLst>
          </p:cNvPr>
          <p:cNvSpPr/>
          <p:nvPr/>
        </p:nvSpPr>
        <p:spPr>
          <a:xfrm>
            <a:off x="562339" y="5713920"/>
            <a:ext cx="4029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hot_keyword</a:t>
            </a:r>
            <a:r>
              <a:rPr lang="ko-KR" altLang="en-US" dirty="0">
                <a:solidFill>
                  <a:srgbClr val="FF0000"/>
                </a:solidFill>
              </a:rPr>
              <a:t> = </a:t>
            </a:r>
            <a:r>
              <a:rPr lang="ko-KR" altLang="en-US" dirty="0" err="1">
                <a:solidFill>
                  <a:srgbClr val="FF0000"/>
                </a:solidFill>
              </a:rPr>
              <a:t>soup.select</a:t>
            </a:r>
            <a:r>
              <a:rPr lang="ko-KR" altLang="en-US" dirty="0">
                <a:solidFill>
                  <a:srgbClr val="FF0000"/>
                </a:solidFill>
              </a:rPr>
              <a:t>('.</a:t>
            </a:r>
            <a:r>
              <a:rPr lang="ko-KR" altLang="ko-KR" dirty="0">
                <a:solidFill>
                  <a:srgbClr val="E6D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ex_class</a:t>
            </a:r>
            <a:r>
              <a:rPr lang="ko-KR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')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8946EB-C267-4830-B566-B26E17D69E21}"/>
              </a:ext>
            </a:extLst>
          </p:cNvPr>
          <p:cNvCxnSpPr>
            <a:cxnSpLocks/>
          </p:cNvCxnSpPr>
          <p:nvPr/>
        </p:nvCxnSpPr>
        <p:spPr>
          <a:xfrm>
            <a:off x="4585822" y="5929757"/>
            <a:ext cx="84596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B3498-1B3A-4161-A9A0-3C8AEE4ACE48}"/>
              </a:ext>
            </a:extLst>
          </p:cNvPr>
          <p:cNvSpPr/>
          <p:nvPr/>
        </p:nvSpPr>
        <p:spPr>
          <a:xfrm>
            <a:off x="579479" y="5245393"/>
            <a:ext cx="21028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 : </a:t>
            </a:r>
            <a:r>
              <a:rPr lang="en-US" altLang="ko-K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selector</a:t>
            </a:r>
          </a:p>
        </p:txBody>
      </p:sp>
    </p:spTree>
    <p:extLst>
      <p:ext uri="{BB962C8B-B14F-4D97-AF65-F5344CB8AC3E}">
        <p14:creationId xmlns:p14="http://schemas.microsoft.com/office/powerpoint/2010/main" val="23572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Problem1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3ABF09-89A7-43B6-9D4C-1B753ED64889}"/>
              </a:ext>
            </a:extLst>
          </p:cNvPr>
          <p:cNvSpPr txBox="1"/>
          <p:nvPr/>
        </p:nvSpPr>
        <p:spPr>
          <a:xfrm>
            <a:off x="1991544" y="1620726"/>
            <a:ext cx="7580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/>
              <a:t>네이버의 실시간 검색어를 </a:t>
            </a:r>
            <a:r>
              <a:rPr lang="ko-KR" altLang="en-US" sz="3000" b="1" dirty="0" err="1"/>
              <a:t>크롤링</a:t>
            </a:r>
            <a:r>
              <a:rPr lang="ko-KR" altLang="en-US" sz="3000" b="1" dirty="0"/>
              <a:t> 해봅시다</a:t>
            </a:r>
            <a:r>
              <a:rPr lang="en-US" altLang="ko-KR" sz="3000" b="1" dirty="0"/>
              <a:t>!</a:t>
            </a:r>
            <a:endParaRPr lang="ko-KR" altLang="en-US" sz="3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DFD76E-1135-4969-9C4E-F629420F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28" y="2374533"/>
            <a:ext cx="4240112" cy="49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6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Problem1-solution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29353C8-2B16-46C5-AB88-78A95598F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977760"/>
            <a:ext cx="6616466" cy="6799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4E510-EC80-4A05-BB54-BB3E7A1E4A79}"/>
              </a:ext>
            </a:extLst>
          </p:cNvPr>
          <p:cNvSpPr txBox="1"/>
          <p:nvPr/>
        </p:nvSpPr>
        <p:spPr>
          <a:xfrm>
            <a:off x="7296183" y="3481422"/>
            <a:ext cx="386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Class=‘</a:t>
            </a:r>
            <a:r>
              <a:rPr lang="en-US" altLang="ko-KR" dirty="0" err="1"/>
              <a:t>ah_k</a:t>
            </a:r>
            <a:r>
              <a:rPr lang="en-US" altLang="ko-KR" dirty="0"/>
              <a:t>’</a:t>
            </a:r>
            <a:r>
              <a:rPr lang="ko-KR" altLang="en-US" dirty="0"/>
              <a:t>에 실시간 검색어가 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그걸 이용해서 크롤링해주세요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7F6C0B69-122F-4A4B-86B9-E4792248A038}"/>
              </a:ext>
            </a:extLst>
          </p:cNvPr>
          <p:cNvSpPr/>
          <p:nvPr/>
        </p:nvSpPr>
        <p:spPr>
          <a:xfrm rot="13260916">
            <a:off x="5780718" y="3845038"/>
            <a:ext cx="1191186" cy="106533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1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Problem1-solution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29353C8-2B16-46C5-AB88-78A95598F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977760"/>
            <a:ext cx="6616466" cy="6799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4E510-EC80-4A05-BB54-BB3E7A1E4A79}"/>
              </a:ext>
            </a:extLst>
          </p:cNvPr>
          <p:cNvSpPr txBox="1"/>
          <p:nvPr/>
        </p:nvSpPr>
        <p:spPr>
          <a:xfrm>
            <a:off x="7296183" y="3481422"/>
            <a:ext cx="386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Class=‘</a:t>
            </a:r>
            <a:r>
              <a:rPr lang="en-US" altLang="ko-KR" dirty="0" err="1"/>
              <a:t>ah_k</a:t>
            </a:r>
            <a:r>
              <a:rPr lang="en-US" altLang="ko-KR" dirty="0"/>
              <a:t>’</a:t>
            </a:r>
            <a:r>
              <a:rPr lang="ko-KR" altLang="en-US" dirty="0"/>
              <a:t>에 실시간 검색어가 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그걸 이용해서 크롤링해주세요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7F6C0B69-122F-4A4B-86B9-E4792248A038}"/>
              </a:ext>
            </a:extLst>
          </p:cNvPr>
          <p:cNvSpPr/>
          <p:nvPr/>
        </p:nvSpPr>
        <p:spPr>
          <a:xfrm rot="13260916">
            <a:off x="5780718" y="3845038"/>
            <a:ext cx="1191186" cy="106533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3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68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 attribute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31904" y="449533"/>
            <a:ext cx="5796644" cy="399961"/>
            <a:chOff x="5591944" y="404664"/>
            <a:chExt cx="6919207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5591944" y="404664"/>
              <a:ext cx="1911020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7284131" y="404664"/>
              <a:ext cx="1843200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5045877-6AC2-45E1-B0A6-ECA01878C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51" y="1610251"/>
            <a:ext cx="9835097" cy="43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7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Problem1-solution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57E9A3-97F6-412B-AADA-31FEA8B243F0}"/>
              </a:ext>
            </a:extLst>
          </p:cNvPr>
          <p:cNvSpPr/>
          <p:nvPr/>
        </p:nvSpPr>
        <p:spPr>
          <a:xfrm>
            <a:off x="503544" y="1936998"/>
            <a:ext cx="6096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500" dirty="0" err="1"/>
              <a:t>import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requests</a:t>
            </a:r>
            <a:endParaRPr lang="ko-KR" altLang="en-US" sz="2500" dirty="0"/>
          </a:p>
          <a:p>
            <a:r>
              <a:rPr lang="ko-KR" altLang="en-US" sz="2500" dirty="0" err="1"/>
              <a:t>from</a:t>
            </a:r>
            <a:r>
              <a:rPr lang="ko-KR" altLang="en-US" sz="2500" dirty="0"/>
              <a:t> bs4 </a:t>
            </a:r>
            <a:r>
              <a:rPr lang="ko-KR" altLang="en-US" sz="2500" dirty="0" err="1"/>
              <a:t>import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BeautifulSoup</a:t>
            </a:r>
            <a:endParaRPr lang="ko-KR" altLang="en-US" sz="2500" dirty="0"/>
          </a:p>
          <a:p>
            <a:endParaRPr lang="ko-KR" altLang="en-US" sz="2500" dirty="0"/>
          </a:p>
          <a:p>
            <a:r>
              <a:rPr lang="ko-KR" altLang="en-US" sz="2500" dirty="0" err="1"/>
              <a:t>r</a:t>
            </a:r>
            <a:r>
              <a:rPr lang="ko-KR" altLang="en-US" sz="2500" dirty="0"/>
              <a:t> = </a:t>
            </a:r>
            <a:r>
              <a:rPr lang="ko-KR" altLang="en-US" sz="2500" dirty="0" err="1"/>
              <a:t>requests.get</a:t>
            </a:r>
            <a:r>
              <a:rPr lang="ko-KR" altLang="en-US" sz="2500" dirty="0"/>
              <a:t>('https://www.naver.com/')</a:t>
            </a:r>
          </a:p>
          <a:p>
            <a:r>
              <a:rPr lang="ko-KR" altLang="en-US" sz="2500" dirty="0" err="1"/>
              <a:t>html</a:t>
            </a:r>
            <a:r>
              <a:rPr lang="ko-KR" altLang="en-US" sz="2500" dirty="0"/>
              <a:t>=</a:t>
            </a:r>
            <a:r>
              <a:rPr lang="ko-KR" altLang="en-US" sz="2500" dirty="0" err="1"/>
              <a:t>r.text</a:t>
            </a:r>
            <a:endParaRPr lang="ko-KR" altLang="en-US" sz="2500" dirty="0"/>
          </a:p>
          <a:p>
            <a:r>
              <a:rPr lang="ko-KR" altLang="en-US" sz="2500" dirty="0" err="1"/>
              <a:t>soup</a:t>
            </a:r>
            <a:r>
              <a:rPr lang="ko-KR" altLang="en-US" sz="2500" dirty="0"/>
              <a:t>=</a:t>
            </a:r>
            <a:r>
              <a:rPr lang="ko-KR" altLang="en-US" sz="2500" dirty="0" err="1"/>
              <a:t>BeautifulSoup</a:t>
            </a:r>
            <a:r>
              <a:rPr lang="ko-KR" altLang="en-US" sz="2500" dirty="0"/>
              <a:t>(</a:t>
            </a:r>
            <a:r>
              <a:rPr lang="ko-KR" altLang="en-US" sz="2500" dirty="0" err="1"/>
              <a:t>html</a:t>
            </a:r>
            <a:r>
              <a:rPr lang="ko-KR" altLang="en-US" sz="2500" dirty="0"/>
              <a:t>,'</a:t>
            </a:r>
            <a:r>
              <a:rPr lang="ko-KR" altLang="en-US" sz="2500" dirty="0" err="1"/>
              <a:t>html.parser</a:t>
            </a:r>
            <a:r>
              <a:rPr lang="ko-KR" altLang="en-US" sz="2500" dirty="0"/>
              <a:t>')</a:t>
            </a:r>
          </a:p>
          <a:p>
            <a:endParaRPr lang="ko-KR" altLang="en-US" sz="2500" dirty="0"/>
          </a:p>
          <a:p>
            <a:r>
              <a:rPr lang="ko-KR" altLang="en-US" sz="2500" dirty="0" err="1">
                <a:solidFill>
                  <a:srgbClr val="FF0000"/>
                </a:solidFill>
              </a:rPr>
              <a:t>hot_keyword</a:t>
            </a:r>
            <a:r>
              <a:rPr lang="ko-KR" altLang="en-US" sz="2500" dirty="0">
                <a:solidFill>
                  <a:srgbClr val="FF0000"/>
                </a:solidFill>
              </a:rPr>
              <a:t> = </a:t>
            </a:r>
            <a:r>
              <a:rPr lang="ko-KR" altLang="en-US" sz="2500" dirty="0" err="1">
                <a:solidFill>
                  <a:srgbClr val="FF0000"/>
                </a:solidFill>
              </a:rPr>
              <a:t>soup.select</a:t>
            </a:r>
            <a:r>
              <a:rPr lang="ko-KR" altLang="en-US" sz="2500" dirty="0">
                <a:solidFill>
                  <a:srgbClr val="FF0000"/>
                </a:solidFill>
              </a:rPr>
              <a:t>('.</a:t>
            </a:r>
            <a:r>
              <a:rPr lang="ko-KR" altLang="en-US" sz="2500" dirty="0" err="1">
                <a:solidFill>
                  <a:srgbClr val="FF0000"/>
                </a:solidFill>
              </a:rPr>
              <a:t>ah_k</a:t>
            </a:r>
            <a:r>
              <a:rPr lang="ko-KR" altLang="en-US" sz="2500" dirty="0">
                <a:solidFill>
                  <a:srgbClr val="FF0000"/>
                </a:solidFill>
              </a:rPr>
              <a:t> ')</a:t>
            </a:r>
          </a:p>
          <a:p>
            <a:endParaRPr lang="ko-KR" altLang="en-US" sz="2500" dirty="0"/>
          </a:p>
          <a:p>
            <a:r>
              <a:rPr lang="ko-KR" altLang="en-US" sz="2500" dirty="0" err="1"/>
              <a:t>for</a:t>
            </a:r>
            <a:r>
              <a:rPr lang="ko-KR" altLang="en-US" sz="2500" dirty="0"/>
              <a:t> </a:t>
            </a:r>
            <a:r>
              <a:rPr lang="ko-KR" altLang="en-US" sz="2500" dirty="0" err="1"/>
              <a:t>title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hot_keyword</a:t>
            </a:r>
            <a:r>
              <a:rPr lang="ko-KR" altLang="en-US" sz="2500" dirty="0"/>
              <a:t>:</a:t>
            </a:r>
          </a:p>
          <a:p>
            <a:r>
              <a:rPr lang="ko-KR" altLang="en-US" sz="2500" dirty="0"/>
              <a:t>    </a:t>
            </a:r>
            <a:r>
              <a:rPr lang="ko-KR" altLang="en-US" sz="2500" dirty="0" err="1"/>
              <a:t>print</a:t>
            </a:r>
            <a:r>
              <a:rPr lang="ko-KR" altLang="en-US" sz="2500" dirty="0"/>
              <a:t>(</a:t>
            </a:r>
            <a:r>
              <a:rPr lang="ko-KR" altLang="en-US" sz="2500" dirty="0" err="1"/>
              <a:t>title.text</a:t>
            </a:r>
            <a:r>
              <a:rPr lang="ko-KR" altLang="en-US" sz="25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CD1CA4-B3A4-4F56-824B-AA1451E7488C}"/>
              </a:ext>
            </a:extLst>
          </p:cNvPr>
          <p:cNvSpPr/>
          <p:nvPr/>
        </p:nvSpPr>
        <p:spPr>
          <a:xfrm>
            <a:off x="8640456" y="25130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로또867회당첨번호</a:t>
            </a:r>
          </a:p>
          <a:p>
            <a:r>
              <a:rPr lang="ko-KR" altLang="en-US" dirty="0"/>
              <a:t>샌 </a:t>
            </a:r>
            <a:r>
              <a:rPr lang="ko-KR" altLang="en-US" dirty="0" err="1"/>
              <a:t>안드레아스</a:t>
            </a:r>
            <a:endParaRPr lang="ko-KR" altLang="en-US" dirty="0"/>
          </a:p>
          <a:p>
            <a:r>
              <a:rPr lang="ko-KR" altLang="en-US" dirty="0"/>
              <a:t>호텔 </a:t>
            </a:r>
            <a:r>
              <a:rPr lang="ko-KR" altLang="en-US" dirty="0" err="1"/>
              <a:t>델루나</a:t>
            </a:r>
            <a:endParaRPr lang="ko-KR" altLang="en-US" dirty="0"/>
          </a:p>
          <a:p>
            <a:r>
              <a:rPr lang="ko-KR" altLang="en-US" dirty="0"/>
              <a:t>보좌관 시즌2</a:t>
            </a:r>
          </a:p>
          <a:p>
            <a:r>
              <a:rPr lang="ko-KR" altLang="en-US" dirty="0"/>
              <a:t>이범호</a:t>
            </a:r>
          </a:p>
          <a:p>
            <a:r>
              <a:rPr lang="ko-KR" altLang="en-US" dirty="0" err="1"/>
              <a:t>김사랑</a:t>
            </a:r>
            <a:endParaRPr lang="ko-KR" altLang="en-US" dirty="0"/>
          </a:p>
          <a:p>
            <a:r>
              <a:rPr lang="ko-KR" altLang="en-US" dirty="0"/>
              <a:t>정세진 아나운서</a:t>
            </a:r>
          </a:p>
          <a:p>
            <a:r>
              <a:rPr lang="ko-KR" altLang="en-US" dirty="0"/>
              <a:t>7월 14일 데이</a:t>
            </a:r>
          </a:p>
          <a:p>
            <a:r>
              <a:rPr lang="ko-KR" altLang="en-US" dirty="0" err="1"/>
              <a:t>스파이더맨</a:t>
            </a:r>
            <a:r>
              <a:rPr lang="ko-KR" altLang="en-US" dirty="0"/>
              <a:t> </a:t>
            </a:r>
            <a:r>
              <a:rPr lang="ko-KR" altLang="en-US" dirty="0" err="1"/>
              <a:t>홈커밍</a:t>
            </a:r>
            <a:endParaRPr lang="ko-KR" altLang="en-US" dirty="0"/>
          </a:p>
          <a:p>
            <a:r>
              <a:rPr lang="ko-KR" altLang="en-US" dirty="0" err="1"/>
              <a:t>벤데타</a:t>
            </a:r>
            <a:endParaRPr lang="ko-KR" altLang="en-US" dirty="0"/>
          </a:p>
          <a:p>
            <a:r>
              <a:rPr lang="ko-KR" altLang="en-US" dirty="0"/>
              <a:t>싸이</a:t>
            </a:r>
          </a:p>
          <a:p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D722BFC-C4A2-4826-A647-667EC31F0A0D}"/>
              </a:ext>
            </a:extLst>
          </p:cNvPr>
          <p:cNvSpPr/>
          <p:nvPr/>
        </p:nvSpPr>
        <p:spPr>
          <a:xfrm>
            <a:off x="6599544" y="3593182"/>
            <a:ext cx="1404668" cy="705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9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Problem2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332B16-E359-4B1C-9AB9-51B87823F82F}"/>
              </a:ext>
            </a:extLst>
          </p:cNvPr>
          <p:cNvSpPr txBox="1"/>
          <p:nvPr/>
        </p:nvSpPr>
        <p:spPr>
          <a:xfrm>
            <a:off x="1993856" y="1283504"/>
            <a:ext cx="8204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나무위키에 </a:t>
            </a:r>
            <a:r>
              <a:rPr lang="en-US" altLang="ko-KR" sz="2500" b="1" dirty="0"/>
              <a:t>‘</a:t>
            </a:r>
            <a:r>
              <a:rPr lang="ko-KR" altLang="en-US" sz="2500" b="1" dirty="0"/>
              <a:t>내용이 긴 문서</a:t>
            </a:r>
            <a:r>
              <a:rPr lang="en-US" altLang="ko-KR" sz="2500" b="1" dirty="0"/>
              <a:t>‘ </a:t>
            </a:r>
            <a:r>
              <a:rPr lang="ko-KR" altLang="en-US" sz="2500" b="1" dirty="0"/>
              <a:t>상위 </a:t>
            </a:r>
            <a:r>
              <a:rPr lang="en-US" altLang="ko-KR" sz="2500" b="1" dirty="0"/>
              <a:t>10</a:t>
            </a:r>
            <a:r>
              <a:rPr lang="ko-KR" altLang="en-US" sz="2500" b="1" dirty="0"/>
              <a:t>개를 크롤링해봅시다</a:t>
            </a:r>
            <a:r>
              <a:rPr lang="en-US" altLang="ko-KR" sz="2500" b="1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64161B-9EA1-4BE9-A93D-94EA60E06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52" y="1958236"/>
            <a:ext cx="7953792" cy="46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Problem3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7888F3-9366-4890-B4C4-F613D44A20AB}"/>
              </a:ext>
            </a:extLst>
          </p:cNvPr>
          <p:cNvSpPr txBox="1"/>
          <p:nvPr/>
        </p:nvSpPr>
        <p:spPr>
          <a:xfrm>
            <a:off x="1613200" y="1733223"/>
            <a:ext cx="96130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자신이 푼 </a:t>
            </a:r>
            <a:r>
              <a:rPr lang="en-US" altLang="ko-KR" sz="2500" b="1" dirty="0" err="1"/>
              <a:t>beakjoon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문제의 번호와 문제이름을 출력합니다</a:t>
            </a:r>
            <a:r>
              <a:rPr lang="en-US" altLang="ko-KR" sz="2500" b="1" dirty="0"/>
              <a:t>.</a:t>
            </a:r>
            <a:endParaRPr lang="ko-KR" altLang="en-US" sz="25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13BDA0-7E73-43EC-B6A7-7ACA34A2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629" y="2779585"/>
            <a:ext cx="785922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Problem4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026" name="Picture 2" descr="https://wikidocs.net/images/page/42647/9_7_3.png">
            <a:extLst>
              <a:ext uri="{FF2B5EF4-FFF2-40B4-BE49-F238E27FC236}">
                <a16:creationId xmlns:a16="http://schemas.microsoft.com/office/drawing/2014/main" id="{68D9049F-3B54-4B9B-A381-D2E931CA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325844"/>
            <a:ext cx="107061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4F0558-8B86-4049-859D-B2B56758B297}"/>
              </a:ext>
            </a:extLst>
          </p:cNvPr>
          <p:cNvSpPr txBox="1"/>
          <p:nvPr/>
        </p:nvSpPr>
        <p:spPr>
          <a:xfrm>
            <a:off x="1433482" y="1333076"/>
            <a:ext cx="961306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오늘의 삼성전자 주식의 </a:t>
            </a:r>
            <a:r>
              <a:rPr lang="ko-KR" altLang="en-US" sz="2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날짜</a:t>
            </a:r>
            <a:r>
              <a:rPr lang="en-US" altLang="ko-KR" sz="2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종가</a:t>
            </a:r>
            <a:r>
              <a:rPr lang="en-US" altLang="ko-KR" sz="2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거래량을 출력해봅시다</a:t>
            </a:r>
            <a:r>
              <a:rPr lang="en-US" altLang="ko-KR" sz="2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sz="2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en-US" altLang="ko-KR" sz="2800" dirty="0">
                <a:hlinkClick r:id="rId3"/>
              </a:rPr>
              <a:t>https://finance.naver.com/item/sise_day.nhn?code=005930</a:t>
            </a:r>
            <a:r>
              <a:rPr lang="en-US" altLang="ko-KR" sz="2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415599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76951" y="1562394"/>
            <a:ext cx="6008681" cy="689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프레젠테이션에서 슬라이드가 미치는 영향은</a:t>
            </a:r>
            <a:r>
              <a:rPr lang="en-US" altLang="ko-KR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8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73400" y="1449436"/>
            <a:ext cx="10218600" cy="3531066"/>
            <a:chOff x="1973400" y="438548"/>
            <a:chExt cx="10218600" cy="3178621"/>
          </a:xfrm>
        </p:grpSpPr>
        <p:sp>
          <p:nvSpPr>
            <p:cNvPr id="3" name="직사각형 2"/>
            <p:cNvSpPr/>
            <p:nvPr/>
          </p:nvSpPr>
          <p:spPr>
            <a:xfrm>
              <a:off x="5879976" y="438548"/>
              <a:ext cx="6312024" cy="756697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CSV file</a:t>
              </a:r>
              <a:endParaRPr lang="ko-KR" altLang="en-US" sz="35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73400" y="438548"/>
              <a:ext cx="3906576" cy="3178621"/>
            </a:xfrm>
            <a:custGeom>
              <a:avLst/>
              <a:gdLst>
                <a:gd name="connsiteX0" fmla="*/ 0 w 6312024"/>
                <a:gd name="connsiteY0" fmla="*/ 0 h 756697"/>
                <a:gd name="connsiteX1" fmla="*/ 6312024 w 6312024"/>
                <a:gd name="connsiteY1" fmla="*/ 0 h 756697"/>
                <a:gd name="connsiteX2" fmla="*/ 6312024 w 6312024"/>
                <a:gd name="connsiteY2" fmla="*/ 756697 h 756697"/>
                <a:gd name="connsiteX3" fmla="*/ 0 w 6312024"/>
                <a:gd name="connsiteY3" fmla="*/ 756697 h 756697"/>
                <a:gd name="connsiteX4" fmla="*/ 0 w 6312024"/>
                <a:gd name="connsiteY4" fmla="*/ 0 h 756697"/>
                <a:gd name="connsiteX0" fmla="*/ 0 w 6312024"/>
                <a:gd name="connsiteY0" fmla="*/ 0 h 3178621"/>
                <a:gd name="connsiteX1" fmla="*/ 6312024 w 6312024"/>
                <a:gd name="connsiteY1" fmla="*/ 0 h 3178621"/>
                <a:gd name="connsiteX2" fmla="*/ 6312024 w 6312024"/>
                <a:gd name="connsiteY2" fmla="*/ 756697 h 3178621"/>
                <a:gd name="connsiteX3" fmla="*/ 2471351 w 6312024"/>
                <a:gd name="connsiteY3" fmla="*/ 3178621 h 3178621"/>
                <a:gd name="connsiteX4" fmla="*/ 0 w 6312024"/>
                <a:gd name="connsiteY4" fmla="*/ 0 h 3178621"/>
                <a:gd name="connsiteX0" fmla="*/ 0 w 3906576"/>
                <a:gd name="connsiteY0" fmla="*/ 3072714 h 3178621"/>
                <a:gd name="connsiteX1" fmla="*/ 3906576 w 3906576"/>
                <a:gd name="connsiteY1" fmla="*/ 0 h 3178621"/>
                <a:gd name="connsiteX2" fmla="*/ 3906576 w 3906576"/>
                <a:gd name="connsiteY2" fmla="*/ 756697 h 3178621"/>
                <a:gd name="connsiteX3" fmla="*/ 65903 w 3906576"/>
                <a:gd name="connsiteY3" fmla="*/ 3178621 h 3178621"/>
                <a:gd name="connsiteX4" fmla="*/ 0 w 3906576"/>
                <a:gd name="connsiteY4" fmla="*/ 3072714 h 317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576" h="3178621">
                  <a:moveTo>
                    <a:pt x="0" y="3072714"/>
                  </a:moveTo>
                  <a:lnTo>
                    <a:pt x="3906576" y="0"/>
                  </a:lnTo>
                  <a:lnTo>
                    <a:pt x="3906576" y="756697"/>
                  </a:lnTo>
                  <a:lnTo>
                    <a:pt x="65903" y="3178621"/>
                  </a:lnTo>
                  <a:lnTo>
                    <a:pt x="0" y="3072714"/>
                  </a:lnTo>
                  <a:close/>
                </a:path>
              </a:pathLst>
            </a:custGeom>
            <a:solidFill>
              <a:srgbClr val="0D8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66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Data download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A4F0558-8B86-4049-859D-B2B56758B297}"/>
              </a:ext>
            </a:extLst>
          </p:cNvPr>
          <p:cNvSpPr txBox="1"/>
          <p:nvPr/>
        </p:nvSpPr>
        <p:spPr>
          <a:xfrm>
            <a:off x="1847528" y="2197045"/>
            <a:ext cx="8735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/>
              <a:t>크롤링을</a:t>
            </a:r>
            <a:r>
              <a:rPr lang="ko-KR" altLang="en-US" sz="2200" b="1" dirty="0"/>
              <a:t> 통해서 직접 원하는 데이터를 수집할 수도 있지만 실생활에 사용되는 많은 데이터는 </a:t>
            </a:r>
            <a:r>
              <a:rPr lang="en-US" altLang="ko-KR" sz="2200" b="1" dirty="0"/>
              <a:t>CVS</a:t>
            </a:r>
            <a:r>
              <a:rPr lang="ko-KR" altLang="en-US" sz="2200" b="1" dirty="0"/>
              <a:t> 양식으로 받아서 사용할 수 있다</a:t>
            </a:r>
            <a:r>
              <a:rPr lang="en-US" altLang="ko-KR" sz="2200" b="1" dirty="0"/>
              <a:t>.</a:t>
            </a:r>
            <a:endParaRPr lang="ko-KR" altLang="en-US" sz="2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42A132F-4861-4492-9969-DCB9AA9C0EE2}"/>
              </a:ext>
            </a:extLst>
          </p:cNvPr>
          <p:cNvSpPr/>
          <p:nvPr/>
        </p:nvSpPr>
        <p:spPr>
          <a:xfrm>
            <a:off x="1163452" y="1248213"/>
            <a:ext cx="3740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크롤링</a:t>
            </a:r>
            <a:r>
              <a:rPr lang="en-US" altLang="ko-K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 But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A9CD03-5F15-4D26-BA8E-737200C47A52}"/>
              </a:ext>
            </a:extLst>
          </p:cNvPr>
          <p:cNvSpPr/>
          <p:nvPr/>
        </p:nvSpPr>
        <p:spPr>
          <a:xfrm>
            <a:off x="6370451" y="4637298"/>
            <a:ext cx="239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http://www.data.go.kr/</a:t>
            </a:r>
            <a:endParaRPr lang="ko-KR" altLang="en-US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ADF235C-5F51-4A1F-98B1-E4EAF2FE521E}"/>
              </a:ext>
            </a:extLst>
          </p:cNvPr>
          <p:cNvSpPr/>
          <p:nvPr/>
        </p:nvSpPr>
        <p:spPr>
          <a:xfrm>
            <a:off x="6586475" y="5090856"/>
            <a:ext cx="360040" cy="6120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9D9C6-2396-4479-AF76-D0959E9AACC5}"/>
              </a:ext>
            </a:extLst>
          </p:cNvPr>
          <p:cNvSpPr txBox="1"/>
          <p:nvPr/>
        </p:nvSpPr>
        <p:spPr>
          <a:xfrm>
            <a:off x="6298443" y="5845938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실생활에서 흔히 사용할 수 있는 공공데이터들을 </a:t>
            </a:r>
            <a:r>
              <a:rPr lang="en-US" altLang="ko-KR" dirty="0"/>
              <a:t>CSV </a:t>
            </a:r>
            <a:r>
              <a:rPr lang="ko-KR" altLang="en-US" dirty="0"/>
              <a:t>로 </a:t>
            </a:r>
            <a:r>
              <a:rPr lang="ko-KR" altLang="en-US" dirty="0" err="1"/>
              <a:t>저장해둠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40D283A-833C-4270-88B0-1362B03CF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9"/>
          <a:stretch/>
        </p:blipFill>
        <p:spPr>
          <a:xfrm>
            <a:off x="1508946" y="3058053"/>
            <a:ext cx="3542938" cy="36519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2033F2-5B47-47F7-9C1F-F34EDE52F650}"/>
              </a:ext>
            </a:extLst>
          </p:cNvPr>
          <p:cNvSpPr/>
          <p:nvPr/>
        </p:nvSpPr>
        <p:spPr>
          <a:xfrm>
            <a:off x="6300700" y="3161134"/>
            <a:ext cx="6096000" cy="12157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200" b="1" dirty="0">
                <a:latin typeface="Haansoft Batang"/>
              </a:rPr>
              <a:t>CSV (Comma-</a:t>
            </a:r>
            <a:r>
              <a:rPr lang="en-US" altLang="ko-KR" sz="2200" b="1" dirty="0" err="1">
                <a:latin typeface="Haansoft Batang"/>
              </a:rPr>
              <a:t>Seperated</a:t>
            </a:r>
            <a:r>
              <a:rPr lang="en-US" altLang="ko-KR" sz="2200" b="1" dirty="0">
                <a:latin typeface="Haansoft Batang"/>
              </a:rPr>
              <a:t> Values) : </a:t>
            </a:r>
          </a:p>
          <a:p>
            <a:endParaRPr lang="en-US" altLang="ko-KR" sz="1700" dirty="0">
              <a:latin typeface="Haansoft Batang"/>
            </a:endParaRPr>
          </a:p>
          <a:p>
            <a:r>
              <a:rPr lang="ko-KR" altLang="en-US" sz="1700" dirty="0">
                <a:latin typeface="Haansoft Batang"/>
              </a:rPr>
              <a:t> 항목들의 값이 콤마</a:t>
            </a:r>
            <a:r>
              <a:rPr lang="en-US" altLang="ko-KR" sz="1700" dirty="0">
                <a:latin typeface="Haansoft Batang"/>
              </a:rPr>
              <a:t>(,)</a:t>
            </a:r>
            <a:r>
              <a:rPr lang="ko-KR" altLang="en-US" sz="1700" dirty="0">
                <a:latin typeface="Haansoft Batang"/>
              </a:rPr>
              <a:t>로 분리되어 있는 </a:t>
            </a:r>
            <a:endParaRPr lang="en-US" altLang="ko-KR" sz="1700" dirty="0">
              <a:latin typeface="Haansoft Batang"/>
            </a:endParaRPr>
          </a:p>
          <a:p>
            <a:r>
              <a:rPr lang="ko-KR" altLang="en-US" sz="1700" dirty="0">
                <a:latin typeface="Haansoft Batang"/>
              </a:rPr>
              <a:t>파일 포맷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15514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CSV</a:t>
            </a:r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file</a:t>
            </a:r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open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ADFD8AE-1580-4BA1-9709-5ED9B2BD6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68" y="2927931"/>
            <a:ext cx="3780420" cy="148685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71DC5CC-1D42-4F7D-954B-8EB24018E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845"/>
            <a:ext cx="65" cy="34750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982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68E74-ABC9-41EC-A346-CAD40381B6ED}"/>
              </a:ext>
            </a:extLst>
          </p:cNvPr>
          <p:cNvSpPr txBox="1"/>
          <p:nvPr/>
        </p:nvSpPr>
        <p:spPr>
          <a:xfrm>
            <a:off x="6370439" y="2449762"/>
            <a:ext cx="48558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(입력 :</a:t>
            </a:r>
            <a:r>
              <a:rPr lang="en-US" altLang="ko-KR" dirty="0">
                <a:solidFill>
                  <a:srgbClr val="333333"/>
                </a:solidFill>
                <a:latin typeface="Arial Unicode MS"/>
                <a:ea typeface="Menlo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rial Unicode MS"/>
                <a:ea typeface="Menlo"/>
              </a:rPr>
              <a:t>파일이름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.csv 파일 내용)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1,김정수,2017-01-19 11:30:00,25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2,박민구,2017-02-07 10:22:00,35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3,정순미,2017-03-22 09:10:00,33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(출력)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['1', '김정수', '2017-01-19 11:30:00', '25</a:t>
            </a:r>
            <a:r>
              <a:rPr lang="ko-KR" altLang="en-US" dirty="0">
                <a:solidFill>
                  <a:srgbClr val="333333"/>
                </a:solidFill>
                <a:latin typeface="Arial Unicode MS"/>
                <a:ea typeface="Menlo"/>
              </a:rPr>
              <a:t>’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]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['2', '</a:t>
            </a:r>
            <a:r>
              <a:rPr lang="ko-KR" altLang="ko-KR" dirty="0" err="1">
                <a:solidFill>
                  <a:srgbClr val="333333"/>
                </a:solidFill>
                <a:latin typeface="Arial Unicode MS"/>
                <a:ea typeface="Menlo"/>
              </a:rPr>
              <a:t>박민구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', '2017-02-07 10:22:00', '35</a:t>
            </a:r>
            <a:r>
              <a:rPr lang="ko-KR" altLang="en-US" dirty="0">
                <a:solidFill>
                  <a:srgbClr val="333333"/>
                </a:solidFill>
                <a:latin typeface="Arial Unicode MS"/>
                <a:ea typeface="Menlo"/>
              </a:rPr>
              <a:t>’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]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['3', '</a:t>
            </a:r>
            <a:r>
              <a:rPr lang="ko-KR" altLang="ko-KR" dirty="0" err="1">
                <a:solidFill>
                  <a:srgbClr val="333333"/>
                </a:solidFill>
                <a:latin typeface="Arial Unicode MS"/>
                <a:ea typeface="Menlo"/>
              </a:rPr>
              <a:t>정순미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', '2017-03-22 09:10:00', '33'] </a:t>
            </a:r>
            <a:endParaRPr lang="ko-KR" altLang="ko-KR" sz="4400" dirty="0"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3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CVS</a:t>
            </a:r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file</a:t>
            </a:r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open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ADFD8AE-1580-4BA1-9709-5ED9B2BD6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68" y="2927931"/>
            <a:ext cx="3780420" cy="148685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71DC5CC-1D42-4F7D-954B-8EB24018E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845"/>
            <a:ext cx="65" cy="34750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982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68E74-ABC9-41EC-A346-CAD40381B6ED}"/>
              </a:ext>
            </a:extLst>
          </p:cNvPr>
          <p:cNvSpPr txBox="1"/>
          <p:nvPr/>
        </p:nvSpPr>
        <p:spPr>
          <a:xfrm>
            <a:off x="6370439" y="2449762"/>
            <a:ext cx="48558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(입력 :</a:t>
            </a:r>
            <a:r>
              <a:rPr lang="en-US" altLang="ko-KR" dirty="0">
                <a:solidFill>
                  <a:srgbClr val="333333"/>
                </a:solidFill>
                <a:latin typeface="Arial Unicode MS"/>
                <a:ea typeface="Menlo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rial Unicode MS"/>
                <a:ea typeface="Menlo"/>
              </a:rPr>
              <a:t>파일이름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.csv 파일 내용)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1,김정수,2017-01-19 11:30:00,25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2,박민구,2017-02-07 10:22:00,35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3,정순미,2017-03-22 09:10:00,33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(출력)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['1', '김정수', '2017-01-19 11:30:00', '25</a:t>
            </a:r>
            <a:r>
              <a:rPr lang="ko-KR" altLang="en-US" dirty="0">
                <a:solidFill>
                  <a:srgbClr val="333333"/>
                </a:solidFill>
                <a:latin typeface="Arial Unicode MS"/>
                <a:ea typeface="Menlo"/>
              </a:rPr>
              <a:t>’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]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['2', '</a:t>
            </a:r>
            <a:r>
              <a:rPr lang="ko-KR" altLang="ko-KR" dirty="0" err="1">
                <a:solidFill>
                  <a:srgbClr val="333333"/>
                </a:solidFill>
                <a:latin typeface="Arial Unicode MS"/>
                <a:ea typeface="Menlo"/>
              </a:rPr>
              <a:t>박민구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', '2017-02-07 10:22:00', '35</a:t>
            </a:r>
            <a:r>
              <a:rPr lang="ko-KR" altLang="en-US" dirty="0">
                <a:solidFill>
                  <a:srgbClr val="333333"/>
                </a:solidFill>
                <a:latin typeface="Arial Unicode MS"/>
                <a:ea typeface="Menlo"/>
              </a:rPr>
              <a:t>’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] </a:t>
            </a:r>
            <a:endParaRPr lang="en-US" altLang="ko-KR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['3', '</a:t>
            </a:r>
            <a:r>
              <a:rPr lang="ko-KR" altLang="ko-KR" dirty="0" err="1">
                <a:solidFill>
                  <a:srgbClr val="333333"/>
                </a:solidFill>
                <a:latin typeface="Arial Unicode MS"/>
                <a:ea typeface="Menlo"/>
              </a:rPr>
              <a:t>정순미</a:t>
            </a:r>
            <a:r>
              <a:rPr lang="ko-KR" altLang="ko-KR" dirty="0">
                <a:solidFill>
                  <a:srgbClr val="333333"/>
                </a:solidFill>
                <a:latin typeface="Arial Unicode MS"/>
                <a:ea typeface="Menlo"/>
              </a:rPr>
              <a:t>', '2017-03-22 09:10:00', '33'] </a:t>
            </a:r>
            <a:endParaRPr lang="ko-KR" altLang="ko-KR" sz="4400" dirty="0"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Practice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F71DC5CC-1D42-4F7D-954B-8EB24018E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845"/>
            <a:ext cx="65" cy="34750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982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AAAFD-262E-4004-BC9C-5483F5CB2A90}"/>
              </a:ext>
            </a:extLst>
          </p:cNvPr>
          <p:cNvSpPr txBox="1"/>
          <p:nvPr/>
        </p:nvSpPr>
        <p:spPr>
          <a:xfrm>
            <a:off x="1274939" y="1749776"/>
            <a:ext cx="79517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https://github.com/vesselofgod/Python_Lecture_Note/tree/master/Data_analysis </a:t>
            </a:r>
            <a:endParaRPr lang="en-US" altLang="ko-KR" dirty="0"/>
          </a:p>
          <a:p>
            <a:r>
              <a:rPr lang="ko-KR" altLang="en-US" dirty="0"/>
              <a:t>에서 </a:t>
            </a:r>
            <a:r>
              <a:rPr lang="en-US" altLang="ko-KR" dirty="0"/>
              <a:t>Data.csv </a:t>
            </a:r>
            <a:r>
              <a:rPr lang="ko-KR" altLang="en-US" dirty="0"/>
              <a:t>파일을 다운받아 분석해봅시다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40814-0961-4C1E-A440-EB61428D86AA}"/>
              </a:ext>
            </a:extLst>
          </p:cNvPr>
          <p:cNvSpPr txBox="1"/>
          <p:nvPr/>
        </p:nvSpPr>
        <p:spPr>
          <a:xfrm>
            <a:off x="1290929" y="2523608"/>
            <a:ext cx="62712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2018</a:t>
            </a:r>
            <a:r>
              <a:rPr lang="ko-KR" altLang="en-US" dirty="0"/>
              <a:t>년의 사망자수를 조사해봅시다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2018</a:t>
            </a:r>
            <a:r>
              <a:rPr lang="ko-KR" altLang="en-US" dirty="0"/>
              <a:t>년에는 어떤 사고로 가장 많은 사상자가 발생했나요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어느 지자체에서 가장 많이 사고가 발생했나요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2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CSV file Write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F71DC5CC-1D42-4F7D-954B-8EB24018E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845"/>
            <a:ext cx="65" cy="34750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982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CDC44F-801D-4D68-8F4D-BB837DB23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5" y="1792982"/>
            <a:ext cx="5213894" cy="22322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36BDCF-8728-44FA-BBCE-B414C5EA6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332" y="2583811"/>
            <a:ext cx="5656214" cy="11893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30D391-588D-40C8-B061-384FD12021BD}"/>
              </a:ext>
            </a:extLst>
          </p:cNvPr>
          <p:cNvSpPr txBox="1"/>
          <p:nvPr/>
        </p:nvSpPr>
        <p:spPr>
          <a:xfrm>
            <a:off x="2137480" y="5449007"/>
            <a:ext cx="79170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네이버 </a:t>
            </a:r>
            <a:r>
              <a:rPr lang="ko-KR" altLang="en-US" sz="2400" b="1" dirty="0" err="1"/>
              <a:t>인기검색어를</a:t>
            </a:r>
            <a:r>
              <a:rPr lang="ko-KR" altLang="en-US" sz="2400" b="1" dirty="0"/>
              <a:t> 크롤링해서 </a:t>
            </a:r>
            <a:r>
              <a:rPr lang="en-US" altLang="ko-KR" sz="2400" b="1" dirty="0"/>
              <a:t>CSV </a:t>
            </a:r>
            <a:r>
              <a:rPr lang="ko-KR" altLang="en-US" sz="2400" b="1" dirty="0"/>
              <a:t>파일로 써봅시다</a:t>
            </a:r>
            <a:r>
              <a:rPr lang="en-US" altLang="ko-KR" sz="2400" b="1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67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68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Constructor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31904" y="449533"/>
            <a:ext cx="5796644" cy="399961"/>
            <a:chOff x="5591944" y="404664"/>
            <a:chExt cx="6919207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5591944" y="404664"/>
              <a:ext cx="1911020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7284131" y="404664"/>
              <a:ext cx="1843200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6B15670-1307-4243-AC31-10B09FC20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64" y="969481"/>
            <a:ext cx="9207540" cy="59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76951" y="1562394"/>
            <a:ext cx="6008681" cy="689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프레젠테이션에서 슬라이드가 미치는 영향은</a:t>
            </a:r>
            <a:r>
              <a:rPr lang="en-US" altLang="ko-KR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8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73400" y="1449436"/>
            <a:ext cx="10218600" cy="3531066"/>
            <a:chOff x="1973400" y="438548"/>
            <a:chExt cx="10218600" cy="3178621"/>
          </a:xfrm>
        </p:grpSpPr>
        <p:sp>
          <p:nvSpPr>
            <p:cNvPr id="3" name="직사각형 2"/>
            <p:cNvSpPr/>
            <p:nvPr/>
          </p:nvSpPr>
          <p:spPr>
            <a:xfrm>
              <a:off x="5879976" y="438548"/>
              <a:ext cx="6312024" cy="756697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Matplotlib</a:t>
              </a:r>
              <a:endParaRPr lang="ko-KR" altLang="en-US" sz="35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73400" y="438548"/>
              <a:ext cx="3906576" cy="3178621"/>
            </a:xfrm>
            <a:custGeom>
              <a:avLst/>
              <a:gdLst>
                <a:gd name="connsiteX0" fmla="*/ 0 w 6312024"/>
                <a:gd name="connsiteY0" fmla="*/ 0 h 756697"/>
                <a:gd name="connsiteX1" fmla="*/ 6312024 w 6312024"/>
                <a:gd name="connsiteY1" fmla="*/ 0 h 756697"/>
                <a:gd name="connsiteX2" fmla="*/ 6312024 w 6312024"/>
                <a:gd name="connsiteY2" fmla="*/ 756697 h 756697"/>
                <a:gd name="connsiteX3" fmla="*/ 0 w 6312024"/>
                <a:gd name="connsiteY3" fmla="*/ 756697 h 756697"/>
                <a:gd name="connsiteX4" fmla="*/ 0 w 6312024"/>
                <a:gd name="connsiteY4" fmla="*/ 0 h 756697"/>
                <a:gd name="connsiteX0" fmla="*/ 0 w 6312024"/>
                <a:gd name="connsiteY0" fmla="*/ 0 h 3178621"/>
                <a:gd name="connsiteX1" fmla="*/ 6312024 w 6312024"/>
                <a:gd name="connsiteY1" fmla="*/ 0 h 3178621"/>
                <a:gd name="connsiteX2" fmla="*/ 6312024 w 6312024"/>
                <a:gd name="connsiteY2" fmla="*/ 756697 h 3178621"/>
                <a:gd name="connsiteX3" fmla="*/ 2471351 w 6312024"/>
                <a:gd name="connsiteY3" fmla="*/ 3178621 h 3178621"/>
                <a:gd name="connsiteX4" fmla="*/ 0 w 6312024"/>
                <a:gd name="connsiteY4" fmla="*/ 0 h 3178621"/>
                <a:gd name="connsiteX0" fmla="*/ 0 w 3906576"/>
                <a:gd name="connsiteY0" fmla="*/ 3072714 h 3178621"/>
                <a:gd name="connsiteX1" fmla="*/ 3906576 w 3906576"/>
                <a:gd name="connsiteY1" fmla="*/ 0 h 3178621"/>
                <a:gd name="connsiteX2" fmla="*/ 3906576 w 3906576"/>
                <a:gd name="connsiteY2" fmla="*/ 756697 h 3178621"/>
                <a:gd name="connsiteX3" fmla="*/ 65903 w 3906576"/>
                <a:gd name="connsiteY3" fmla="*/ 3178621 h 3178621"/>
                <a:gd name="connsiteX4" fmla="*/ 0 w 3906576"/>
                <a:gd name="connsiteY4" fmla="*/ 3072714 h 317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576" h="3178621">
                  <a:moveTo>
                    <a:pt x="0" y="3072714"/>
                  </a:moveTo>
                  <a:lnTo>
                    <a:pt x="3906576" y="0"/>
                  </a:lnTo>
                  <a:lnTo>
                    <a:pt x="3906576" y="756697"/>
                  </a:lnTo>
                  <a:lnTo>
                    <a:pt x="65903" y="3178621"/>
                  </a:lnTo>
                  <a:lnTo>
                    <a:pt x="0" y="3072714"/>
                  </a:lnTo>
                  <a:close/>
                </a:path>
              </a:pathLst>
            </a:custGeom>
            <a:solidFill>
              <a:srgbClr val="0D8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674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Matplotlib module graph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45F0A1-733E-4CB3-89AE-6924B866C9DC}"/>
              </a:ext>
            </a:extLst>
          </p:cNvPr>
          <p:cNvSpPr/>
          <p:nvPr/>
        </p:nvSpPr>
        <p:spPr>
          <a:xfrm>
            <a:off x="470871" y="1709938"/>
            <a:ext cx="64999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plt</a:t>
            </a:r>
            <a:endParaRPr lang="en-US" altLang="ko-KR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#Y</a:t>
            </a:r>
            <a:r>
              <a:rPr lang="ko-KR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좌표 설정해줌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, X</a:t>
            </a:r>
            <a:r>
              <a:rPr lang="ko-KR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는 기본적으로 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부터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2500" dirty="0">
                <a:solidFill>
                  <a:srgbClr val="0088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5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5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500" dirty="0">
                <a:solidFill>
                  <a:srgbClr val="0088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altLang="ko-K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ko-KR" altLang="en-US" sz="2500" dirty="0"/>
          </a:p>
        </p:txBody>
      </p:sp>
      <p:pic>
        <p:nvPicPr>
          <p:cNvPr id="8194" name="Picture 2" descr="https://wikidocs.net/images/page/34400/9_8_1.png">
            <a:extLst>
              <a:ext uri="{FF2B5EF4-FFF2-40B4-BE49-F238E27FC236}">
                <a16:creationId xmlns:a16="http://schemas.microsoft.com/office/drawing/2014/main" id="{5C0070CD-C199-4EAA-8963-C22642445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79" y="2725710"/>
            <a:ext cx="5580620" cy="417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A8EB28-0170-41EC-9EE7-CB4B71EA9BDC}"/>
              </a:ext>
            </a:extLst>
          </p:cNvPr>
          <p:cNvSpPr/>
          <p:nvPr/>
        </p:nvSpPr>
        <p:spPr>
          <a:xfrm>
            <a:off x="459722" y="4037323"/>
            <a:ext cx="6708888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.plot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500" dirty="0">
                <a:solidFill>
                  <a:srgbClr val="8888FF"/>
                </a:solidFill>
                <a:latin typeface="Consolas" panose="020B0609020204030204" pitchFamily="49" charset="0"/>
              </a:rPr>
              <a:t>[1, 2, 3, 4]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500" dirty="0">
                <a:solidFill>
                  <a:srgbClr val="8888FF"/>
                </a:solidFill>
                <a:latin typeface="Consolas" panose="020B0609020204030204" pitchFamily="49" charset="0"/>
              </a:rPr>
              <a:t>[1, 4, 9, 16]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이것도 한번 해보자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결과가 </a:t>
            </a:r>
            <a:r>
              <a:rPr lang="ko-KR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어떤가요</a:t>
            </a:r>
            <a:r>
              <a:rPr lang="en-US" altLang="ko-KR" sz="2500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07934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Matplotlib module graph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DEFAA11-C416-40BE-9F19-03B6961C2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52" y="1420231"/>
            <a:ext cx="10153128" cy="51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Practice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9B91360-32AC-457B-9288-9648AF90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03" y="1249455"/>
            <a:ext cx="6696743" cy="4701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D6035-B499-495F-9EA7-4EB685189742}"/>
              </a:ext>
            </a:extLst>
          </p:cNvPr>
          <p:cNvSpPr txBox="1"/>
          <p:nvPr/>
        </p:nvSpPr>
        <p:spPr>
          <a:xfrm>
            <a:off x="2545341" y="6176015"/>
            <a:ext cx="833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X^2-2X+1</a:t>
            </a:r>
            <a:r>
              <a:rPr lang="ko-KR" altLang="en-US" sz="2000" b="1" dirty="0">
                <a:latin typeface="+mn-ea"/>
              </a:rPr>
              <a:t>의 그래프를 그려봅시다</a:t>
            </a:r>
            <a:r>
              <a:rPr lang="en-US" altLang="ko-KR" sz="2000" b="1" dirty="0">
                <a:latin typeface="+mn-ea"/>
              </a:rPr>
              <a:t>!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34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Matplotlib functions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0242" name="Picture 2" descr="https://wikidocs.net/images/page/34400/9_8_1_1.PNG">
            <a:extLst>
              <a:ext uri="{FF2B5EF4-FFF2-40B4-BE49-F238E27FC236}">
                <a16:creationId xmlns:a16="http://schemas.microsoft.com/office/drawing/2014/main" id="{00D49721-779D-42D4-9CBA-D153BAF2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282"/>
            <a:ext cx="12192000" cy="684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16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Matplotlib functions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904E383-5074-4377-926A-F0F105A65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03" y="892882"/>
            <a:ext cx="10219457" cy="68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7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Matplotlib functions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F59032F-0780-4EB4-9F46-2D5A14441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52" y="1003557"/>
            <a:ext cx="9597835" cy="64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시각화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AFADD43-A919-4AB6-B5C0-6362020E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91" y="1400594"/>
            <a:ext cx="10165017" cy="49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시각화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4278AB-9E6B-49E8-A915-3271DFF8C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177"/>
            <a:ext cx="12192000" cy="508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0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Practice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40016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190CE4-FF26-41CD-A3B9-B41A9C0B2319}"/>
              </a:ext>
            </a:extLst>
          </p:cNvPr>
          <p:cNvSpPr txBox="1"/>
          <p:nvPr/>
        </p:nvSpPr>
        <p:spPr>
          <a:xfrm>
            <a:off x="1343472" y="1504950"/>
            <a:ext cx="100296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hlinkClick r:id="rId2"/>
              </a:rPr>
              <a:t>https://github.com/vesselofgod/Python_Lecture_Note/tree/master/Data_analysis4</a:t>
            </a: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/>
              <a:t>여기에서 </a:t>
            </a:r>
            <a:r>
              <a:rPr lang="en-US" altLang="ko-KR" sz="2200" dirty="0"/>
              <a:t>Practice4</a:t>
            </a:r>
            <a:r>
              <a:rPr lang="ko-KR" altLang="en-US" sz="2200" dirty="0"/>
              <a:t>를 다운받은 후에 각각의 평균점수를 그래프화 시켜보세요</a:t>
            </a:r>
            <a:r>
              <a:rPr lang="en-US" altLang="ko-KR" sz="22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6ECD0E-0B6F-4E4D-B1F5-2A65BEBE2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59" y="2921390"/>
            <a:ext cx="10044841" cy="40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289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Creating an instance of  a class-1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CA8B66-796C-48F6-ACE0-C9D17932F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1376445"/>
            <a:ext cx="8172908" cy="5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47428" y="1252922"/>
            <a:ext cx="8448701" cy="5508612"/>
            <a:chOff x="1665912" y="1772816"/>
            <a:chExt cx="4565668" cy="3168352"/>
          </a:xfrm>
        </p:grpSpPr>
        <p:sp>
          <p:nvSpPr>
            <p:cNvPr id="86" name="타원 85"/>
            <p:cNvSpPr/>
            <p:nvPr/>
          </p:nvSpPr>
          <p:spPr>
            <a:xfrm>
              <a:off x="1665912" y="1772816"/>
              <a:ext cx="3024336" cy="316835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602016" y="2924944"/>
              <a:ext cx="3629564" cy="690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dirty="0"/>
                <a:t>ANY </a:t>
              </a:r>
              <a:r>
                <a:rPr lang="en-US" altLang="ko-KR" sz="7200" b="1" dirty="0">
                  <a:solidFill>
                    <a:srgbClr val="FF0000"/>
                  </a:solidFill>
                </a:rPr>
                <a:t>Q</a:t>
              </a:r>
              <a:r>
                <a:rPr lang="en-US" altLang="ko-KR" sz="7200" b="1" dirty="0"/>
                <a:t>U</a:t>
              </a:r>
              <a:r>
                <a:rPr lang="en-US" altLang="ko-KR" sz="7200" b="1" dirty="0">
                  <a:solidFill>
                    <a:srgbClr val="FFFF00"/>
                  </a:solidFill>
                </a:rPr>
                <a:t>E</a:t>
              </a:r>
              <a:r>
                <a:rPr lang="en-US" altLang="ko-KR" sz="7200" b="1" dirty="0"/>
                <a:t>S</a:t>
              </a:r>
              <a:r>
                <a:rPr lang="en-US" altLang="ko-KR" sz="7200" b="1" dirty="0">
                  <a:solidFill>
                    <a:srgbClr val="7030A0"/>
                  </a:solidFill>
                </a:rPr>
                <a:t>T</a:t>
              </a:r>
              <a:r>
                <a:rPr lang="en-US" altLang="ko-KR" sz="7200" b="1" dirty="0"/>
                <a:t>I</a:t>
              </a:r>
              <a:r>
                <a:rPr lang="en-US" altLang="ko-KR" sz="7200" b="1" dirty="0">
                  <a:solidFill>
                    <a:schemeClr val="accent6"/>
                  </a:solidFill>
                </a:rPr>
                <a:t>O</a:t>
              </a:r>
              <a:r>
                <a:rPr lang="en-US" altLang="ko-KR" sz="7200" b="1" dirty="0">
                  <a:solidFill>
                    <a:schemeClr val="accent1">
                      <a:lumMod val="75000"/>
                    </a:schemeClr>
                  </a:solidFill>
                </a:rPr>
                <a:t>N?</a:t>
              </a:r>
              <a:r>
                <a:rPr lang="en-US" altLang="ko-KR" sz="7200" b="1" dirty="0">
                  <a:solidFill>
                    <a:schemeClr val="bg1"/>
                  </a:solidFill>
                </a:rPr>
                <a:t> </a:t>
              </a:r>
              <a:endParaRPr lang="ko-KR" altLang="en-US" sz="72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7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0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9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Creating an instance of  a class-2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5F3BAC-0F5B-4880-815E-BF7E2DAF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5" y="1028547"/>
            <a:ext cx="8614185" cy="63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6682</TotalTime>
  <Words>1699</Words>
  <Application>Microsoft Office PowerPoint</Application>
  <PresentationFormat>사용자 지정</PresentationFormat>
  <Paragraphs>305</Paragraphs>
  <Slides>80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4" baseType="lpstr">
      <vt:lpstr>Apple SD Gothic Neo</vt:lpstr>
      <vt:lpstr>Consolas</vt:lpstr>
      <vt:lpstr>Lato</vt:lpstr>
      <vt:lpstr>Calibri</vt:lpstr>
      <vt:lpstr>Raleway</vt:lpstr>
      <vt:lpstr>News Cycle</vt:lpstr>
      <vt:lpstr>Arial Unicode MS</vt:lpstr>
      <vt:lpstr>맑은 고딕</vt:lpstr>
      <vt:lpstr>Arial</vt:lpstr>
      <vt:lpstr>notokr</vt:lpstr>
      <vt:lpstr>HY견고딕</vt:lpstr>
      <vt:lpstr>맑은 고딕</vt:lpstr>
      <vt:lpstr>Haansoft Batang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정강희</cp:lastModifiedBy>
  <cp:revision>250</cp:revision>
  <dcterms:created xsi:type="dcterms:W3CDTF">2014-04-28T10:37:01Z</dcterms:created>
  <dcterms:modified xsi:type="dcterms:W3CDTF">2019-09-26T09:25:36Z</dcterms:modified>
</cp:coreProperties>
</file>